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60" r:id="rId4"/>
    <p:sldId id="258" r:id="rId5"/>
    <p:sldId id="259" r:id="rId6"/>
    <p:sldId id="261" r:id="rId7"/>
    <p:sldId id="263" r:id="rId8"/>
    <p:sldId id="264" r:id="rId9"/>
    <p:sldId id="262" r:id="rId10"/>
    <p:sldId id="267" r:id="rId11"/>
    <p:sldId id="268" r:id="rId12"/>
    <p:sldId id="269" r:id="rId13"/>
    <p:sldId id="270" r:id="rId14"/>
    <p:sldId id="271" r:id="rId15"/>
    <p:sldId id="272" r:id="rId16"/>
    <p:sldId id="273" r:id="rId17"/>
    <p:sldId id="274" r:id="rId18"/>
    <p:sldId id="266" r:id="rId19"/>
  </p:sldIdLst>
  <p:sldSz cx="18288000" cy="10287000"/>
  <p:notesSz cx="6858000" cy="9144000"/>
  <p:embeddedFontLst>
    <p:embeddedFont>
      <p:font typeface="Futura Ultra-Bold" charset="0"/>
      <p:regular r:id="rId21"/>
    </p:embeddedFont>
    <p:embeddedFont>
      <p:font typeface="Calibri" pitchFamily="34" charset="0"/>
      <p:regular r:id="rId22"/>
      <p:bold r:id="rId23"/>
      <p:italic r:id="rId24"/>
      <p:boldItalic r:id="rId25"/>
    </p:embeddedFont>
    <p:embeddedFont>
      <p:font typeface="Futura" charset="0"/>
      <p:regular r:id="rId26"/>
    </p:embeddedFont>
    <p:embeddedFont>
      <p:font typeface="Arial Unicode MS" pitchFamily="34" charset="-128"/>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294" autoAdjust="0"/>
    <p:restoredTop sz="93873" autoAdjust="0"/>
  </p:normalViewPr>
  <p:slideViewPr>
    <p:cSldViewPr>
      <p:cViewPr varScale="1">
        <p:scale>
          <a:sx n="45" d="100"/>
          <a:sy n="45" d="100"/>
        </p:scale>
        <p:origin x="-78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9DC7D8-56F0-4E35-9DC1-3DB2F90F3CA1}" type="datetimeFigureOut">
              <a:rPr lang="en-US" smtClean="0"/>
              <a:pPr/>
              <a:t>5/18/2025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28933E-C393-4EB6-8085-0702E14A0EF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28933E-C393-4EB6-8085-0702E14A0EFC}"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28933E-C393-4EB6-8085-0702E14A0EFC}" type="slidenum">
              <a:rPr lang="en-US" smtClean="0"/>
              <a:pPr/>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13560" y="1188075"/>
            <a:ext cx="7174440" cy="9098925"/>
            <a:chOff x="0" y="0"/>
            <a:chExt cx="9565920" cy="12131900"/>
          </a:xfrm>
        </p:grpSpPr>
        <p:sp>
          <p:nvSpPr>
            <p:cNvPr id="3" name="Freeform 3"/>
            <p:cNvSpPr/>
            <p:nvPr/>
          </p:nvSpPr>
          <p:spPr>
            <a:xfrm>
              <a:off x="0" y="0"/>
              <a:ext cx="9565894" cy="12131929"/>
            </a:xfrm>
            <a:custGeom>
              <a:avLst/>
              <a:gdLst/>
              <a:ahLst/>
              <a:cxnLst/>
              <a:rect l="l" t="t" r="r" b="b"/>
              <a:pathLst>
                <a:path w="9565894" h="12131929">
                  <a:moveTo>
                    <a:pt x="0" y="12131929"/>
                  </a:moveTo>
                  <a:lnTo>
                    <a:pt x="9565894" y="12131929"/>
                  </a:lnTo>
                  <a:lnTo>
                    <a:pt x="9565894" y="10708767"/>
                  </a:lnTo>
                  <a:lnTo>
                    <a:pt x="9565894" y="9285605"/>
                  </a:lnTo>
                  <a:lnTo>
                    <a:pt x="9565894" y="7629144"/>
                  </a:lnTo>
                  <a:lnTo>
                    <a:pt x="9565894" y="6206109"/>
                  </a:lnTo>
                  <a:lnTo>
                    <a:pt x="9565894" y="4782947"/>
                  </a:lnTo>
                  <a:lnTo>
                    <a:pt x="4782947" y="0"/>
                  </a:lnTo>
                  <a:lnTo>
                    <a:pt x="0" y="4782947"/>
                  </a:lnTo>
                  <a:lnTo>
                    <a:pt x="0" y="6206109"/>
                  </a:lnTo>
                  <a:lnTo>
                    <a:pt x="0" y="7629144"/>
                  </a:lnTo>
                  <a:lnTo>
                    <a:pt x="0" y="9285605"/>
                  </a:lnTo>
                  <a:lnTo>
                    <a:pt x="0" y="10708767"/>
                  </a:lnTo>
                  <a:close/>
                </a:path>
              </a:pathLst>
            </a:custGeom>
            <a:solidFill>
              <a:srgbClr val="DDDDDD"/>
            </a:solidFill>
          </p:spPr>
        </p:sp>
      </p:grpSp>
      <p:sp>
        <p:nvSpPr>
          <p:cNvPr id="4" name="TextBox 4"/>
          <p:cNvSpPr txBox="1"/>
          <p:nvPr/>
        </p:nvSpPr>
        <p:spPr>
          <a:xfrm>
            <a:off x="285688" y="2857484"/>
            <a:ext cx="7918131" cy="2563843"/>
          </a:xfrm>
          <a:prstGeom prst="rect">
            <a:avLst/>
          </a:prstGeom>
        </p:spPr>
        <p:txBody>
          <a:bodyPr lIns="0" tIns="0" rIns="0" bIns="0" rtlCol="0" anchor="t">
            <a:spAutoFit/>
          </a:bodyPr>
          <a:lstStyle/>
          <a:p>
            <a:pPr>
              <a:lnSpc>
                <a:spcPts val="10800"/>
              </a:lnSpc>
            </a:pPr>
            <a:r>
              <a:rPr lang="en-US" sz="4800" b="1" dirty="0">
                <a:solidFill>
                  <a:srgbClr val="C00000"/>
                </a:solidFill>
                <a:latin typeface="Future-ultra bold"/>
              </a:rPr>
              <a:t>Python Full-Stack Internship Final Presentation</a:t>
            </a:r>
            <a:endParaRPr lang="en-US" sz="4800" b="1" dirty="0">
              <a:solidFill>
                <a:srgbClr val="C00000"/>
              </a:solidFill>
              <a:latin typeface="Future-ultra bold"/>
              <a:ea typeface="Futura Ultra-Bold"/>
              <a:cs typeface="Futura Ultra-Bold"/>
              <a:sym typeface="Futura Ultra-Bold"/>
            </a:endParaRPr>
          </a:p>
        </p:txBody>
      </p:sp>
      <p:grpSp>
        <p:nvGrpSpPr>
          <p:cNvPr id="5" name="Group 5"/>
          <p:cNvGrpSpPr/>
          <p:nvPr/>
        </p:nvGrpSpPr>
        <p:grpSpPr>
          <a:xfrm>
            <a:off x="7526340" y="0"/>
            <a:ext cx="7174440" cy="6964251"/>
            <a:chOff x="0" y="0"/>
            <a:chExt cx="9565920" cy="9285668"/>
          </a:xfrm>
        </p:grpSpPr>
        <p:sp>
          <p:nvSpPr>
            <p:cNvPr id="6" name="Freeform 6"/>
            <p:cNvSpPr/>
            <p:nvPr/>
          </p:nvSpPr>
          <p:spPr>
            <a:xfrm>
              <a:off x="0" y="0"/>
              <a:ext cx="9565894" cy="9285605"/>
            </a:xfrm>
            <a:custGeom>
              <a:avLst/>
              <a:gdLst/>
              <a:ahLst/>
              <a:cxnLst/>
              <a:rect l="l" t="t" r="r" b="b"/>
              <a:pathLst>
                <a:path w="9565894" h="9285605">
                  <a:moveTo>
                    <a:pt x="4782947" y="9285605"/>
                  </a:moveTo>
                  <a:lnTo>
                    <a:pt x="9565894" y="4502658"/>
                  </a:lnTo>
                  <a:lnTo>
                    <a:pt x="9565894" y="0"/>
                  </a:lnTo>
                  <a:lnTo>
                    <a:pt x="0" y="0"/>
                  </a:lnTo>
                  <a:lnTo>
                    <a:pt x="0" y="4502658"/>
                  </a:lnTo>
                  <a:close/>
                </a:path>
              </a:pathLst>
            </a:custGeom>
            <a:solidFill>
              <a:srgbClr val="9F120E"/>
            </a:solidFill>
          </p:spPr>
        </p:sp>
      </p:grpSp>
      <p:grpSp>
        <p:nvGrpSpPr>
          <p:cNvPr id="7" name="Group 7"/>
          <p:cNvGrpSpPr/>
          <p:nvPr/>
        </p:nvGrpSpPr>
        <p:grpSpPr>
          <a:xfrm>
            <a:off x="11237181" y="2209800"/>
            <a:ext cx="6927198" cy="6927198"/>
            <a:chOff x="0" y="0"/>
            <a:chExt cx="9236264" cy="9236264"/>
          </a:xfrm>
        </p:grpSpPr>
        <p:sp>
          <p:nvSpPr>
            <p:cNvPr id="8" name="Freeform 8"/>
            <p:cNvSpPr/>
            <p:nvPr/>
          </p:nvSpPr>
          <p:spPr>
            <a:xfrm>
              <a:off x="0" y="0"/>
              <a:ext cx="9236202" cy="9236202"/>
            </a:xfrm>
            <a:custGeom>
              <a:avLst/>
              <a:gdLst/>
              <a:ahLst/>
              <a:cxnLst/>
              <a:rect l="l" t="t" r="r" b="b"/>
              <a:pathLst>
                <a:path w="9236202" h="9236202">
                  <a:moveTo>
                    <a:pt x="0" y="4618101"/>
                  </a:moveTo>
                  <a:lnTo>
                    <a:pt x="4618101" y="0"/>
                  </a:lnTo>
                  <a:lnTo>
                    <a:pt x="9236202" y="4618101"/>
                  </a:lnTo>
                  <a:lnTo>
                    <a:pt x="4618101" y="9236202"/>
                  </a:lnTo>
                  <a:close/>
                </a:path>
              </a:pathLst>
            </a:custGeom>
            <a:solidFill>
              <a:srgbClr val="DDDDDD"/>
            </a:solidFill>
          </p:spPr>
        </p:sp>
      </p:grpSp>
      <p:grpSp>
        <p:nvGrpSpPr>
          <p:cNvPr id="9" name="Group 9"/>
          <p:cNvGrpSpPr/>
          <p:nvPr/>
        </p:nvGrpSpPr>
        <p:grpSpPr>
          <a:xfrm>
            <a:off x="11953461" y="2926080"/>
            <a:ext cx="5494638" cy="5494638"/>
            <a:chOff x="0" y="0"/>
            <a:chExt cx="7326184" cy="7326184"/>
          </a:xfrm>
        </p:grpSpPr>
        <p:sp>
          <p:nvSpPr>
            <p:cNvPr id="10" name="Freeform 10"/>
            <p:cNvSpPr/>
            <p:nvPr/>
          </p:nvSpPr>
          <p:spPr>
            <a:xfrm>
              <a:off x="0" y="0"/>
              <a:ext cx="7326122" cy="7326122"/>
            </a:xfrm>
            <a:custGeom>
              <a:avLst/>
              <a:gdLst/>
              <a:ahLst/>
              <a:cxnLst/>
              <a:rect l="l" t="t" r="r" b="b"/>
              <a:pathLst>
                <a:path w="7326122" h="7326122">
                  <a:moveTo>
                    <a:pt x="0" y="3663061"/>
                  </a:moveTo>
                  <a:lnTo>
                    <a:pt x="3663061" y="0"/>
                  </a:lnTo>
                  <a:lnTo>
                    <a:pt x="7326122" y="3663061"/>
                  </a:lnTo>
                  <a:lnTo>
                    <a:pt x="3663061" y="7326122"/>
                  </a:lnTo>
                  <a:close/>
                </a:path>
              </a:pathLst>
            </a:custGeom>
            <a:blipFill>
              <a:blip r:embed="rId2"/>
              <a:stretch>
                <a:fillRect l="-25046" r="-25046"/>
              </a:stretch>
            </a:blipFill>
          </p:spPr>
        </p:sp>
      </p:grpSp>
      <p:grpSp>
        <p:nvGrpSpPr>
          <p:cNvPr id="11" name="Group 11"/>
          <p:cNvGrpSpPr/>
          <p:nvPr/>
        </p:nvGrpSpPr>
        <p:grpSpPr>
          <a:xfrm>
            <a:off x="13674399" y="5673399"/>
            <a:ext cx="4613601" cy="4613601"/>
            <a:chOff x="0" y="0"/>
            <a:chExt cx="6151468" cy="6151468"/>
          </a:xfrm>
        </p:grpSpPr>
        <p:sp>
          <p:nvSpPr>
            <p:cNvPr id="12" name="Freeform 12"/>
            <p:cNvSpPr/>
            <p:nvPr/>
          </p:nvSpPr>
          <p:spPr>
            <a:xfrm>
              <a:off x="0" y="0"/>
              <a:ext cx="6151499" cy="6151499"/>
            </a:xfrm>
            <a:custGeom>
              <a:avLst/>
              <a:gdLst/>
              <a:ahLst/>
              <a:cxnLst/>
              <a:rect l="l" t="t" r="r" b="b"/>
              <a:pathLst>
                <a:path w="6151499" h="6151499">
                  <a:moveTo>
                    <a:pt x="6151499" y="6151499"/>
                  </a:moveTo>
                  <a:lnTo>
                    <a:pt x="6151499" y="0"/>
                  </a:lnTo>
                  <a:lnTo>
                    <a:pt x="0" y="6151499"/>
                  </a:lnTo>
                  <a:close/>
                </a:path>
              </a:pathLst>
            </a:custGeom>
            <a:solidFill>
              <a:srgbClr val="9F120E"/>
            </a:solidFill>
          </p:spPr>
        </p:sp>
      </p:grpSp>
      <p:sp>
        <p:nvSpPr>
          <p:cNvPr id="13" name="Freeform 13"/>
          <p:cNvSpPr/>
          <p:nvPr/>
        </p:nvSpPr>
        <p:spPr>
          <a:xfrm>
            <a:off x="15787734" y="285716"/>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3"/>
            <a:stretch>
              <a:fillRect/>
            </a:stretch>
          </a:blipFill>
        </p:spPr>
      </p:sp>
      <p:sp>
        <p:nvSpPr>
          <p:cNvPr id="14" name="TextBox 14"/>
          <p:cNvSpPr txBox="1"/>
          <p:nvPr/>
        </p:nvSpPr>
        <p:spPr>
          <a:xfrm>
            <a:off x="285688" y="8072458"/>
            <a:ext cx="6572296" cy="2564805"/>
          </a:xfrm>
          <a:prstGeom prst="rect">
            <a:avLst/>
          </a:prstGeom>
        </p:spPr>
        <p:txBody>
          <a:bodyPr wrap="square" lIns="0" tIns="0" rIns="0" bIns="0" rtlCol="0" anchor="t">
            <a:spAutoFit/>
          </a:bodyPr>
          <a:lstStyle/>
          <a:p>
            <a:pPr>
              <a:lnSpc>
                <a:spcPts val="5039"/>
              </a:lnSpc>
            </a:pPr>
            <a:r>
              <a:rPr lang="en-US" sz="4000" b="1" dirty="0">
                <a:solidFill>
                  <a:srgbClr val="C00000"/>
                </a:solidFill>
              </a:rPr>
              <a:t>ABDUL</a:t>
            </a:r>
            <a:r>
              <a:rPr lang="en-US" sz="2800" dirty="0"/>
              <a:t/>
            </a:r>
            <a:br>
              <a:rPr lang="en-US" sz="2800" dirty="0"/>
            </a:br>
            <a:r>
              <a:rPr lang="en-US" sz="2800" b="1" dirty="0"/>
              <a:t>Team Members: </a:t>
            </a:r>
            <a:r>
              <a:rPr lang="en-US" sz="2800" dirty="0"/>
              <a:t>Nithish, Niveditha, Vishal </a:t>
            </a:r>
            <a:br>
              <a:rPr lang="en-US" sz="2800" dirty="0"/>
            </a:br>
            <a:r>
              <a:rPr lang="en-US" sz="2800" b="1" dirty="0"/>
              <a:t>Internship Duration: </a:t>
            </a:r>
            <a:r>
              <a:rPr lang="en-US" sz="2800" dirty="0"/>
              <a:t>Feb 17 –  June 17</a:t>
            </a:r>
            <a:br>
              <a:rPr lang="en-US" sz="2800" dirty="0"/>
            </a:br>
            <a:endParaRPr lang="en-US" sz="2799" b="1" spc="-55" dirty="0">
              <a:solidFill>
                <a:srgbClr val="C00000"/>
              </a:solidFill>
              <a:latin typeface="Futura"/>
              <a:ea typeface="Futura"/>
              <a:cs typeface="Futura"/>
              <a:sym typeface="Futu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0" y="519746"/>
            <a:ext cx="9144000" cy="1165718"/>
            <a:chOff x="0" y="0"/>
            <a:chExt cx="12192000" cy="1554290"/>
          </a:xfrm>
        </p:grpSpPr>
        <p:sp>
          <p:nvSpPr>
            <p:cNvPr id="3" name="Freeform 11"/>
            <p:cNvSpPr/>
            <p:nvPr/>
          </p:nvSpPr>
          <p:spPr>
            <a:xfrm>
              <a:off x="0" y="0"/>
              <a:ext cx="12192000" cy="1554226"/>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id="4" name="Group 12"/>
          <p:cNvGrpSpPr/>
          <p:nvPr/>
        </p:nvGrpSpPr>
        <p:grpSpPr>
          <a:xfrm>
            <a:off x="0" y="519746"/>
            <a:ext cx="936307" cy="1165718"/>
            <a:chOff x="0" y="0"/>
            <a:chExt cx="1248410" cy="1554290"/>
          </a:xfrm>
        </p:grpSpPr>
        <p:sp>
          <p:nvSpPr>
            <p:cNvPr id="5" name="Freeform 13"/>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6" name="Rectangle 5"/>
          <p:cNvSpPr/>
          <p:nvPr/>
        </p:nvSpPr>
        <p:spPr>
          <a:xfrm>
            <a:off x="1357258" y="714344"/>
            <a:ext cx="3370666" cy="643766"/>
          </a:xfrm>
          <a:prstGeom prst="rect">
            <a:avLst/>
          </a:prstGeom>
        </p:spPr>
        <p:txBody>
          <a:bodyPr wrap="none">
            <a:spAutoFit/>
          </a:bodyPr>
          <a:lstStyle/>
          <a:p>
            <a:pPr>
              <a:lnSpc>
                <a:spcPts val="4320"/>
              </a:lnSpc>
            </a:pPr>
            <a:r>
              <a:rPr lang="en-US" sz="3600" b="1" dirty="0"/>
              <a:t>Database Design</a:t>
            </a:r>
            <a:endParaRPr lang="en-US" sz="3600" b="1" dirty="0">
              <a:solidFill>
                <a:srgbClr val="000000"/>
              </a:solidFill>
              <a:latin typeface="Futura Ultra-Bold"/>
              <a:ea typeface="Futura Ultra-Bold"/>
              <a:cs typeface="Futura Ultra-Bold"/>
              <a:sym typeface="Futura Ultra-Bold"/>
            </a:endParaRPr>
          </a:p>
        </p:txBody>
      </p:sp>
      <p:sp>
        <p:nvSpPr>
          <p:cNvPr id="7" name="Rectangle 6"/>
          <p:cNvSpPr/>
          <p:nvPr/>
        </p:nvSpPr>
        <p:spPr>
          <a:xfrm>
            <a:off x="493051" y="1975148"/>
            <a:ext cx="5214942" cy="3908762"/>
          </a:xfrm>
          <a:prstGeom prst="rect">
            <a:avLst/>
          </a:prstGeom>
        </p:spPr>
        <p:txBody>
          <a:bodyPr wrap="square">
            <a:spAutoFit/>
          </a:bodyPr>
          <a:lstStyle/>
          <a:p>
            <a:r>
              <a:rPr lang="en-US" sz="2800" b="1" dirty="0">
                <a:solidFill>
                  <a:srgbClr val="C00000"/>
                </a:solidFill>
              </a:rPr>
              <a:t>Purpose</a:t>
            </a:r>
            <a:r>
              <a:rPr lang="en-US" sz="2800" dirty="0">
                <a:solidFill>
                  <a:srgbClr val="C00000"/>
                </a:solidFill>
              </a:rPr>
              <a:t>:</a:t>
            </a:r>
          </a:p>
          <a:p>
            <a:pPr>
              <a:buNone/>
            </a:pPr>
            <a:r>
              <a:rPr lang="en-US" sz="2000" dirty="0"/>
              <a:t>Design a relational database schema to support a </a:t>
            </a:r>
            <a:r>
              <a:rPr lang="en-US" sz="2000" b="1" dirty="0"/>
              <a:t>Car Rental System</a:t>
            </a:r>
            <a:r>
              <a:rPr lang="en-US" sz="2000" dirty="0"/>
              <a:t> using Spring Boot REST APIs.</a:t>
            </a:r>
            <a:br>
              <a:rPr lang="en-US" sz="2000" dirty="0"/>
            </a:br>
            <a:r>
              <a:rPr lang="en-US" sz="2000" dirty="0"/>
              <a:t>This schema will:</a:t>
            </a:r>
          </a:p>
          <a:p>
            <a:pPr>
              <a:buFont typeface="Arial" panose="020B0604020202020204" pitchFamily="34" charset="0"/>
              <a:buChar char="•"/>
            </a:pPr>
            <a:r>
              <a:rPr lang="en-US" sz="2000" dirty="0"/>
              <a:t>Manage users, cars, bookings, and payments.</a:t>
            </a:r>
          </a:p>
          <a:p>
            <a:pPr>
              <a:buFont typeface="Arial" panose="020B0604020202020204" pitchFamily="34" charset="0"/>
              <a:buChar char="•"/>
            </a:pPr>
            <a:r>
              <a:rPr lang="en-US" sz="2000" dirty="0"/>
              <a:t>Ensure data integrity via relationships and constraints.</a:t>
            </a:r>
          </a:p>
          <a:p>
            <a:pPr>
              <a:buFont typeface="Arial" panose="020B0604020202020204" pitchFamily="34" charset="0"/>
              <a:buChar char="•"/>
            </a:pPr>
            <a:r>
              <a:rPr lang="en-US" sz="2000" dirty="0"/>
              <a:t>Enable efficient querying of available cars, bookings, and transactions.</a:t>
            </a:r>
          </a:p>
          <a:p>
            <a:pPr>
              <a:buFont typeface="Arial" panose="020B0604020202020204" pitchFamily="34" charset="0"/>
              <a:buChar char="•"/>
            </a:pPr>
            <a:r>
              <a:rPr lang="en-US" sz="2000" dirty="0"/>
              <a:t>Support </a:t>
            </a:r>
            <a:r>
              <a:rPr lang="en-US" sz="2000" dirty="0" err="1"/>
              <a:t>enum</a:t>
            </a:r>
            <a:r>
              <a:rPr lang="en-US" sz="2000" dirty="0"/>
              <a:t>-based status tracking for bookings and payments.</a:t>
            </a:r>
          </a:p>
        </p:txBody>
      </p:sp>
      <p:sp>
        <p:nvSpPr>
          <p:cNvPr id="8" name="Rectangle 7"/>
          <p:cNvSpPr/>
          <p:nvPr/>
        </p:nvSpPr>
        <p:spPr>
          <a:xfrm>
            <a:off x="10715636" y="1571600"/>
            <a:ext cx="3529492" cy="523220"/>
          </a:xfrm>
          <a:prstGeom prst="rect">
            <a:avLst/>
          </a:prstGeom>
        </p:spPr>
        <p:txBody>
          <a:bodyPr wrap="none">
            <a:spAutoFit/>
          </a:bodyPr>
          <a:lstStyle/>
          <a:p>
            <a:r>
              <a:rPr lang="en-US" sz="2800" b="1" dirty="0">
                <a:solidFill>
                  <a:srgbClr val="C00000"/>
                </a:solidFill>
              </a:rPr>
              <a:t>Tables &amp; Relationships</a:t>
            </a:r>
            <a:endParaRPr lang="en-US" sz="2800" dirty="0">
              <a:solidFill>
                <a:srgbClr val="C00000"/>
              </a:solidFill>
            </a:endParaRPr>
          </a:p>
        </p:txBody>
      </p:sp>
      <p:graphicFrame>
        <p:nvGraphicFramePr>
          <p:cNvPr id="9" name="Table 8"/>
          <p:cNvGraphicFramePr>
            <a:graphicFrameLocks noGrp="1"/>
          </p:cNvGraphicFramePr>
          <p:nvPr>
            <p:extLst>
              <p:ext uri="{D42A27DB-BD31-4B8C-83A1-F6EECF244321}">
                <p14:modId xmlns="" xmlns:p14="http://schemas.microsoft.com/office/powerpoint/2010/main" val="2658363106"/>
              </p:ext>
            </p:extLst>
          </p:nvPr>
        </p:nvGraphicFramePr>
        <p:xfrm>
          <a:off x="7158251" y="2435537"/>
          <a:ext cx="10644261" cy="5099690"/>
        </p:xfrm>
        <a:graphic>
          <a:graphicData uri="http://schemas.openxmlformats.org/drawingml/2006/table">
            <a:tbl>
              <a:tblPr firstRow="1" bandRow="1">
                <a:tableStyleId>{21E4AEA4-8DFA-4A89-87EB-49C32662AFE0}</a:tableStyleId>
              </a:tblPr>
              <a:tblGrid>
                <a:gridCol w="3548087">
                  <a:extLst>
                    <a:ext uri="{9D8B030D-6E8A-4147-A177-3AD203B41FA5}">
                      <a16:colId xmlns="" xmlns:a16="http://schemas.microsoft.com/office/drawing/2014/main" val="20000"/>
                    </a:ext>
                  </a:extLst>
                </a:gridCol>
                <a:gridCol w="3548087">
                  <a:extLst>
                    <a:ext uri="{9D8B030D-6E8A-4147-A177-3AD203B41FA5}">
                      <a16:colId xmlns="" xmlns:a16="http://schemas.microsoft.com/office/drawing/2014/main" val="20001"/>
                    </a:ext>
                  </a:extLst>
                </a:gridCol>
                <a:gridCol w="3548087">
                  <a:extLst>
                    <a:ext uri="{9D8B030D-6E8A-4147-A177-3AD203B41FA5}">
                      <a16:colId xmlns="" xmlns:a16="http://schemas.microsoft.com/office/drawing/2014/main" val="20002"/>
                    </a:ext>
                  </a:extLst>
                </a:gridCol>
              </a:tblGrid>
              <a:tr h="848632">
                <a:tc>
                  <a:txBody>
                    <a:bodyPr/>
                    <a:lstStyle/>
                    <a:p>
                      <a:pPr algn="ctr"/>
                      <a:r>
                        <a:rPr lang="en-US" b="1" dirty="0"/>
                        <a:t>Tables</a:t>
                      </a:r>
                      <a:endParaRPr lang="en-US" dirty="0"/>
                    </a:p>
                  </a:txBody>
                  <a:tcPr anchor="ctr">
                    <a:solidFill>
                      <a:srgbClr val="C00000"/>
                    </a:solidFill>
                  </a:tcPr>
                </a:tc>
                <a:tc>
                  <a:txBody>
                    <a:bodyPr/>
                    <a:lstStyle/>
                    <a:p>
                      <a:pPr algn="ctr"/>
                      <a:r>
                        <a:rPr lang="en-US" dirty="0"/>
                        <a:t>Columns</a:t>
                      </a:r>
                    </a:p>
                  </a:txBody>
                  <a:tcPr anchor="c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algn="ctr"/>
                      <a:r>
                        <a:rPr lang="en-US" dirty="0"/>
                        <a:t>Relationships</a:t>
                      </a:r>
                    </a:p>
                  </a:txBody>
                  <a:tcPr>
                    <a:solidFill>
                      <a:srgbClr val="C00000"/>
                    </a:solidFill>
                  </a:tcPr>
                </a:tc>
                <a:extLst>
                  <a:ext uri="{0D108BD9-81ED-4DB2-BD59-A6C34878D82A}">
                    <a16:rowId xmlns="" xmlns:a16="http://schemas.microsoft.com/office/drawing/2014/main" val="10000"/>
                  </a:ext>
                </a:extLst>
              </a:tr>
              <a:tr h="848632">
                <a:tc>
                  <a:txBody>
                    <a:bodyPr/>
                    <a:lstStyle/>
                    <a:p>
                      <a:r>
                        <a:rPr lang="en-US" b="1"/>
                        <a:t>Users</a:t>
                      </a:r>
                      <a:endParaRPr lang="en-US"/>
                    </a:p>
                  </a:txBody>
                  <a:tcPr anchor="ctr"/>
                </a:tc>
                <a:tc>
                  <a:txBody>
                    <a:bodyPr/>
                    <a:lstStyle/>
                    <a:p>
                      <a:r>
                        <a:rPr lang="en-US" dirty="0" err="1"/>
                        <a:t>iid</a:t>
                      </a:r>
                      <a:r>
                        <a:rPr lang="en-US" dirty="0"/>
                        <a:t> (PK), name, email, password, role</a:t>
                      </a:r>
                    </a:p>
                  </a:txBody>
                  <a:tcPr anchor="ctr"/>
                </a:tc>
                <a:tc>
                  <a:txBody>
                    <a:bodyPr/>
                    <a:lstStyle/>
                    <a:p>
                      <a:r>
                        <a:rPr lang="en-US" dirty="0"/>
                        <a:t>One-to-Many with Orders</a:t>
                      </a:r>
                    </a:p>
                  </a:txBody>
                  <a:tcPr anchor="ctr"/>
                </a:tc>
                <a:extLst>
                  <a:ext uri="{0D108BD9-81ED-4DB2-BD59-A6C34878D82A}">
                    <a16:rowId xmlns="" xmlns:a16="http://schemas.microsoft.com/office/drawing/2014/main" val="10001"/>
                  </a:ext>
                </a:extLst>
              </a:tr>
              <a:tr h="1031038">
                <a:tc>
                  <a:txBody>
                    <a:bodyPr/>
                    <a:lstStyle/>
                    <a:p>
                      <a:r>
                        <a:rPr lang="en-US" b="1" dirty="0"/>
                        <a:t>Cars</a:t>
                      </a:r>
                      <a:endParaRPr lang="en-US" dirty="0"/>
                    </a:p>
                  </a:txBody>
                  <a:tcPr anchor="ctr"/>
                </a:tc>
                <a:tc>
                  <a:txBody>
                    <a:bodyPr/>
                    <a:lstStyle/>
                    <a:p>
                      <a:r>
                        <a:rPr lang="en-US" dirty="0"/>
                        <a:t>id (PK), </a:t>
                      </a:r>
                      <a:r>
                        <a:rPr lang="en-US" dirty="0" err="1"/>
                        <a:t>carName</a:t>
                      </a:r>
                      <a:r>
                        <a:rPr lang="en-US" dirty="0"/>
                        <a:t>, color, </a:t>
                      </a:r>
                      <a:r>
                        <a:rPr lang="en-US" dirty="0" err="1"/>
                        <a:t>plateNumber</a:t>
                      </a:r>
                      <a:r>
                        <a:rPr lang="en-US" dirty="0"/>
                        <a:t>, </a:t>
                      </a:r>
                      <a:r>
                        <a:rPr lang="en-US" dirty="0" err="1"/>
                        <a:t>pricePerHour</a:t>
                      </a:r>
                      <a:r>
                        <a:rPr lang="en-US" dirty="0"/>
                        <a:t>, location, availability</a:t>
                      </a:r>
                    </a:p>
                  </a:txBody>
                  <a:tcPr anchor="ctr"/>
                </a:tc>
                <a:tc>
                  <a:txBody>
                    <a:bodyPr/>
                    <a:lstStyle/>
                    <a:p>
                      <a:r>
                        <a:rPr lang="en-US" dirty="0"/>
                        <a:t>Many-to-One with Categories, Many-to-Many with Orders (via </a:t>
                      </a:r>
                      <a:r>
                        <a:rPr lang="en-US" dirty="0" err="1"/>
                        <a:t>OrderItems</a:t>
                      </a:r>
                      <a:r>
                        <a:rPr lang="en-US" dirty="0"/>
                        <a:t>)</a:t>
                      </a:r>
                    </a:p>
                  </a:txBody>
                  <a:tcPr anchor="ctr"/>
                </a:tc>
                <a:extLst>
                  <a:ext uri="{0D108BD9-81ED-4DB2-BD59-A6C34878D82A}">
                    <a16:rowId xmlns="" xmlns:a16="http://schemas.microsoft.com/office/drawing/2014/main" val="10002"/>
                  </a:ext>
                </a:extLst>
              </a:tr>
              <a:tr h="1340350">
                <a:tc>
                  <a:txBody>
                    <a:bodyPr/>
                    <a:lstStyle/>
                    <a:p>
                      <a:r>
                        <a:rPr lang="en-US" b="1" dirty="0"/>
                        <a:t>Bookings</a:t>
                      </a:r>
                      <a:endParaRPr lang="en-US" dirty="0"/>
                    </a:p>
                  </a:txBody>
                  <a:tcPr anchor="ctr"/>
                </a:tc>
                <a:tc>
                  <a:txBody>
                    <a:bodyPr/>
                    <a:lstStyle/>
                    <a:p>
                      <a:r>
                        <a:rPr lang="en-US" dirty="0"/>
                        <a:t>id (PK), </a:t>
                      </a:r>
                      <a:r>
                        <a:rPr lang="en-US" dirty="0" err="1"/>
                        <a:t>customerId</a:t>
                      </a:r>
                      <a:r>
                        <a:rPr lang="en-US" dirty="0"/>
                        <a:t> (FK), </a:t>
                      </a:r>
                      <a:r>
                        <a:rPr lang="en-US" dirty="0" err="1"/>
                        <a:t>carId</a:t>
                      </a:r>
                      <a:r>
                        <a:rPr lang="en-US" dirty="0"/>
                        <a:t> (FK), </a:t>
                      </a:r>
                      <a:r>
                        <a:rPr lang="en-US" dirty="0" err="1"/>
                        <a:t>pickupLocation</a:t>
                      </a:r>
                      <a:r>
                        <a:rPr lang="en-US" dirty="0"/>
                        <a:t>, </a:t>
                      </a:r>
                      <a:r>
                        <a:rPr lang="en-US" dirty="0" err="1"/>
                        <a:t>fromDate</a:t>
                      </a:r>
                      <a:r>
                        <a:rPr lang="en-US" dirty="0"/>
                        <a:t>, </a:t>
                      </a:r>
                      <a:r>
                        <a:rPr lang="en-US" dirty="0" err="1"/>
                        <a:t>toDate</a:t>
                      </a:r>
                      <a:r>
                        <a:rPr lang="en-US" dirty="0"/>
                        <a:t>, </a:t>
                      </a:r>
                      <a:r>
                        <a:rPr lang="en-US" dirty="0" err="1"/>
                        <a:t>bookingStatus</a:t>
                      </a:r>
                      <a:r>
                        <a:rPr lang="en-US" dirty="0"/>
                        <a:t>, </a:t>
                      </a:r>
                      <a:r>
                        <a:rPr lang="en-US" dirty="0" err="1"/>
                        <a:t>totalAmount</a:t>
                      </a:r>
                      <a:r>
                        <a:rPr lang="en-US" dirty="0"/>
                        <a:t>, </a:t>
                      </a:r>
                      <a:r>
                        <a:rPr lang="en-US" dirty="0" err="1"/>
                        <a:t>paymentStatus</a:t>
                      </a:r>
                      <a:r>
                        <a:rPr lang="en-US" dirty="0"/>
                        <a:t>, </a:t>
                      </a:r>
                      <a:r>
                        <a:rPr lang="en-US" dirty="0" err="1"/>
                        <a:t>bookingId</a:t>
                      </a:r>
                      <a:r>
                        <a:rPr lang="en-US" dirty="0"/>
                        <a:t> (string)</a:t>
                      </a:r>
                    </a:p>
                  </a:txBody>
                  <a:tcPr anchor="ctr"/>
                </a:tc>
                <a:tc>
                  <a:txBody>
                    <a:bodyPr/>
                    <a:lstStyle/>
                    <a:p>
                      <a:r>
                        <a:rPr lang="en-US" dirty="0"/>
                        <a:t>id (PK), </a:t>
                      </a:r>
                      <a:r>
                        <a:rPr lang="en-US" dirty="0" err="1"/>
                        <a:t>user_id</a:t>
                      </a:r>
                      <a:r>
                        <a:rPr lang="en-US" dirty="0"/>
                        <a:t> (FK), </a:t>
                      </a:r>
                      <a:r>
                        <a:rPr lang="en-US" dirty="0" err="1"/>
                        <a:t>order_date</a:t>
                      </a:r>
                      <a:r>
                        <a:rPr lang="en-US" dirty="0"/>
                        <a:t>, status, </a:t>
                      </a:r>
                      <a:r>
                        <a:rPr lang="en-US" dirty="0" err="1"/>
                        <a:t>total_price</a:t>
                      </a:r>
                      <a:endParaRPr lang="en-US" dirty="0"/>
                    </a:p>
                  </a:txBody>
                  <a:tcPr anchor="ctr"/>
                </a:tc>
                <a:extLst>
                  <a:ext uri="{0D108BD9-81ED-4DB2-BD59-A6C34878D82A}">
                    <a16:rowId xmlns="" xmlns:a16="http://schemas.microsoft.com/office/drawing/2014/main" val="10003"/>
                  </a:ext>
                </a:extLst>
              </a:tr>
              <a:tr h="1031038">
                <a:tc>
                  <a:txBody>
                    <a:bodyPr/>
                    <a:lstStyle/>
                    <a:p>
                      <a:r>
                        <a:rPr lang="en-US" b="1" dirty="0"/>
                        <a:t>Payment</a:t>
                      </a:r>
                      <a:endParaRPr lang="en-US" dirty="0"/>
                    </a:p>
                  </a:txBody>
                  <a:tcPr anchor="ctr"/>
                </a:tc>
                <a:tc>
                  <a:txBody>
                    <a:bodyPr/>
                    <a:lstStyle/>
                    <a:p>
                      <a:r>
                        <a:rPr lang="en-US" dirty="0"/>
                        <a:t>id (PK), </a:t>
                      </a:r>
                      <a:r>
                        <a:rPr lang="en-US" dirty="0" err="1"/>
                        <a:t>bookingId</a:t>
                      </a:r>
                      <a:r>
                        <a:rPr lang="en-US" dirty="0"/>
                        <a:t> (FK), amount, </a:t>
                      </a:r>
                      <a:r>
                        <a:rPr lang="en-US" dirty="0" err="1"/>
                        <a:t>paymentMethod</a:t>
                      </a:r>
                      <a:r>
                        <a:rPr lang="en-US" dirty="0"/>
                        <a:t>, </a:t>
                      </a:r>
                      <a:r>
                        <a:rPr lang="en-US" dirty="0" err="1"/>
                        <a:t>paymentDate</a:t>
                      </a:r>
                      <a:r>
                        <a:rPr lang="en-US" dirty="0"/>
                        <a:t>, status</a:t>
                      </a:r>
                    </a:p>
                  </a:txBody>
                  <a:tcPr anchor="ctr"/>
                </a:tc>
                <a:tc>
                  <a:txBody>
                    <a:bodyPr/>
                    <a:lstStyle/>
                    <a:p>
                      <a:r>
                        <a:rPr lang="en-US" dirty="0"/>
                        <a:t>Many-to-One with Orders, Many-to-One with Products</a:t>
                      </a:r>
                    </a:p>
                  </a:txBody>
                  <a:tcPr anchor="ctr"/>
                </a:tc>
                <a:extLst>
                  <a:ext uri="{0D108BD9-81ED-4DB2-BD59-A6C34878D82A}">
                    <a16:rowId xmlns="" xmlns:a16="http://schemas.microsoft.com/office/drawing/2014/main" val="10004"/>
                  </a:ext>
                </a:extLst>
              </a:tr>
            </a:tbl>
          </a:graphicData>
        </a:graphic>
      </p:graphicFrame>
      <p:sp>
        <p:nvSpPr>
          <p:cNvPr id="10" name="Rectangle 9"/>
          <p:cNvSpPr/>
          <p:nvPr/>
        </p:nvSpPr>
        <p:spPr>
          <a:xfrm>
            <a:off x="468153" y="6439644"/>
            <a:ext cx="4857784" cy="2985433"/>
          </a:xfrm>
          <a:prstGeom prst="rect">
            <a:avLst/>
          </a:prstGeom>
        </p:spPr>
        <p:txBody>
          <a:bodyPr wrap="square">
            <a:spAutoFit/>
          </a:bodyPr>
          <a:lstStyle/>
          <a:p>
            <a:r>
              <a:rPr lang="en-US" sz="2800" b="1" dirty="0" err="1">
                <a:solidFill>
                  <a:srgbClr val="C00000"/>
                </a:solidFill>
              </a:rPr>
              <a:t>Mysql</a:t>
            </a:r>
            <a:endParaRPr lang="en-US" sz="2800" b="1" dirty="0">
              <a:solidFill>
                <a:srgbClr val="C00000"/>
              </a:solidFill>
            </a:endParaRPr>
          </a:p>
          <a:p>
            <a:r>
              <a:rPr lang="en-US" sz="2000" dirty="0"/>
              <a:t>CREATE DATABASE </a:t>
            </a:r>
            <a:r>
              <a:rPr lang="en-US" sz="2000" dirty="0" err="1"/>
              <a:t>car_rental_db</a:t>
            </a:r>
            <a:r>
              <a:rPr lang="en-US" sz="2000" dirty="0"/>
              <a:t>;</a:t>
            </a:r>
          </a:p>
          <a:p>
            <a:r>
              <a:rPr lang="en-US" sz="2000" dirty="0"/>
              <a:t>USE </a:t>
            </a:r>
            <a:r>
              <a:rPr lang="en-US" sz="2000" dirty="0" err="1"/>
              <a:t>car_rental_db</a:t>
            </a:r>
            <a:r>
              <a:rPr lang="en-US" sz="2000" dirty="0"/>
              <a:t>;</a:t>
            </a:r>
          </a:p>
          <a:p>
            <a:r>
              <a:rPr lang="en-US" sz="2000" dirty="0"/>
              <a:t>CREATE TABLE users (</a:t>
            </a:r>
          </a:p>
          <a:p>
            <a:r>
              <a:rPr lang="en-US" sz="2000" dirty="0"/>
              <a:t>id INT AUTO_INCREMENT PRIMARY KEY,</a:t>
            </a:r>
          </a:p>
          <a:p>
            <a:r>
              <a:rPr lang="en-US" sz="2000" dirty="0"/>
              <a:t>email VARCHAR(255) UNIQUE NOT NULL,</a:t>
            </a:r>
          </a:p>
          <a:p>
            <a:r>
              <a:rPr lang="en-US" sz="2000" dirty="0"/>
              <a:t>password VARCHAR(255) NOT NULL</a:t>
            </a:r>
          </a:p>
          <a:p>
            <a:r>
              <a:rPr lang="en-US" sz="2000" dirty="0"/>
              <a:t>);</a:t>
            </a:r>
          </a:p>
          <a:p>
            <a:r>
              <a:rPr lang="en-US" sz="2000" dirty="0"/>
              <a:t>SELECT * FROM </a:t>
            </a:r>
            <a:r>
              <a:rPr lang="en-US" sz="2000" dirty="0" err="1"/>
              <a:t>car_rental_db.users</a:t>
            </a:r>
            <a:r>
              <a:rPr lang="en-US" sz="2000" dirty="0"/>
              <a:t>;</a:t>
            </a:r>
          </a:p>
        </p:txBody>
      </p:sp>
      <p:sp>
        <p:nvSpPr>
          <p:cNvPr id="11" name="Freeform 13"/>
          <p:cNvSpPr/>
          <p:nvPr/>
        </p:nvSpPr>
        <p:spPr>
          <a:xfrm>
            <a:off x="16002048" y="357154"/>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1"/>
          <p:cNvSpPr/>
          <p:nvPr/>
        </p:nvSpPr>
        <p:spPr>
          <a:xfrm>
            <a:off x="0" y="571468"/>
            <a:ext cx="9144000" cy="1165670"/>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nvGrpSpPr>
          <p:cNvPr id="4" name="Group 12"/>
          <p:cNvGrpSpPr/>
          <p:nvPr/>
        </p:nvGrpSpPr>
        <p:grpSpPr>
          <a:xfrm>
            <a:off x="0" y="571468"/>
            <a:ext cx="936307" cy="1165718"/>
            <a:chOff x="0" y="0"/>
            <a:chExt cx="1248410" cy="1554290"/>
          </a:xfrm>
        </p:grpSpPr>
        <p:sp>
          <p:nvSpPr>
            <p:cNvPr id="5" name="Freeform 13"/>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6" name="Rectangle 5"/>
          <p:cNvSpPr/>
          <p:nvPr/>
        </p:nvSpPr>
        <p:spPr>
          <a:xfrm>
            <a:off x="1000068" y="785782"/>
            <a:ext cx="5466048" cy="646331"/>
          </a:xfrm>
          <a:prstGeom prst="rect">
            <a:avLst/>
          </a:prstGeom>
        </p:spPr>
        <p:txBody>
          <a:bodyPr wrap="none">
            <a:spAutoFit/>
          </a:bodyPr>
          <a:lstStyle/>
          <a:p>
            <a:pPr lvl="0"/>
            <a:r>
              <a:rPr lang="en-US" sz="3600" b="1" dirty="0">
                <a:solidFill>
                  <a:prstClr val="black"/>
                </a:solidFill>
              </a:rPr>
              <a:t>API Development Overview</a:t>
            </a:r>
            <a:endParaRPr lang="en-US" sz="3600" dirty="0">
              <a:solidFill>
                <a:prstClr val="black"/>
              </a:solidFill>
            </a:endParaRPr>
          </a:p>
        </p:txBody>
      </p:sp>
      <p:sp>
        <p:nvSpPr>
          <p:cNvPr id="17" name="Rectangle 16"/>
          <p:cNvSpPr/>
          <p:nvPr/>
        </p:nvSpPr>
        <p:spPr>
          <a:xfrm>
            <a:off x="1357290" y="2250400"/>
            <a:ext cx="6215074" cy="6309420"/>
          </a:xfrm>
          <a:prstGeom prst="rect">
            <a:avLst/>
          </a:prstGeom>
        </p:spPr>
        <p:txBody>
          <a:bodyPr wrap="square">
            <a:spAutoFit/>
          </a:bodyPr>
          <a:lstStyle/>
          <a:p>
            <a:r>
              <a:rPr lang="en-US" sz="2800" b="1" u="sng" dirty="0">
                <a:solidFill>
                  <a:srgbClr val="C00000"/>
                </a:solidFill>
              </a:rPr>
              <a:t>Goal</a:t>
            </a:r>
            <a:r>
              <a:rPr lang="en-US" sz="2800" u="sng" dirty="0">
                <a:solidFill>
                  <a:srgbClr val="C00000"/>
                </a:solidFill>
              </a:rPr>
              <a:t>:</a:t>
            </a:r>
          </a:p>
          <a:p>
            <a:endParaRPr lang="en-US" sz="2800" u="sng" dirty="0">
              <a:solidFill>
                <a:srgbClr val="C00000"/>
              </a:solidFill>
            </a:endParaRPr>
          </a:p>
          <a:p>
            <a:pPr lvl="1"/>
            <a:r>
              <a:rPr lang="en-US" sz="2000" dirty="0"/>
              <a:t>Develop RESTful APIs using Flask for a smooth client-server interaction.</a:t>
            </a:r>
          </a:p>
          <a:p>
            <a:pPr lvl="1"/>
            <a:r>
              <a:rPr lang="en-US" sz="2000" dirty="0"/>
              <a:t>Provide secure, error-free, and efficient endpoints to handle CRUD operations.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sz="2800" b="1" u="sng" dirty="0">
                <a:solidFill>
                  <a:srgbClr val="C00000"/>
                </a:solidFill>
              </a:rPr>
              <a:t>Tools Used</a:t>
            </a:r>
            <a:r>
              <a:rPr lang="en-US" sz="2800" u="sng" dirty="0">
                <a:solidFill>
                  <a:srgbClr val="C00000"/>
                </a:solidFill>
              </a:rPr>
              <a:t>:</a:t>
            </a:r>
          </a:p>
          <a:p>
            <a:endParaRPr lang="en-US" sz="2000" u="sng" dirty="0">
              <a:solidFill>
                <a:srgbClr val="C00000"/>
              </a:solidFill>
            </a:endParaRPr>
          </a:p>
          <a:p>
            <a:pPr lvl="1"/>
            <a:r>
              <a:rPr lang="en-US" sz="2000" b="1" dirty="0"/>
              <a:t>Flask</a:t>
            </a:r>
            <a:r>
              <a:rPr lang="en-US" sz="2000" dirty="0"/>
              <a:t>: To build REST APIs.</a:t>
            </a:r>
          </a:p>
          <a:p>
            <a:pPr lvl="1"/>
            <a:r>
              <a:rPr lang="en-US" sz="2000" b="1" dirty="0"/>
              <a:t>Postman</a:t>
            </a:r>
            <a:r>
              <a:rPr lang="en-US" sz="2000" dirty="0"/>
              <a:t>: For testing the APIs.</a:t>
            </a:r>
          </a:p>
        </p:txBody>
      </p:sp>
      <p:sp>
        <p:nvSpPr>
          <p:cNvPr id="18" name="Rectangle 17"/>
          <p:cNvSpPr/>
          <p:nvPr/>
        </p:nvSpPr>
        <p:spPr>
          <a:xfrm>
            <a:off x="10144164" y="2285980"/>
            <a:ext cx="8072462" cy="7725192"/>
          </a:xfrm>
          <a:prstGeom prst="rect">
            <a:avLst/>
          </a:prstGeom>
        </p:spPr>
        <p:txBody>
          <a:bodyPr wrap="square">
            <a:spAutoFit/>
          </a:bodyPr>
          <a:lstStyle/>
          <a:p>
            <a:r>
              <a:rPr lang="en-US" sz="2800" b="1" dirty="0" err="1">
                <a:solidFill>
                  <a:srgbClr val="C00000"/>
                </a:solidFill>
              </a:rPr>
              <a:t>RESTful</a:t>
            </a:r>
            <a:r>
              <a:rPr lang="en-US" sz="2800" b="1" dirty="0">
                <a:solidFill>
                  <a:srgbClr val="C00000"/>
                </a:solidFill>
              </a:rPr>
              <a:t> API Endpoints:</a:t>
            </a:r>
          </a:p>
          <a:p>
            <a:endParaRPr lang="en-US" sz="2800" b="1" dirty="0">
              <a:solidFill>
                <a:srgbClr val="C00000"/>
              </a:solidFill>
            </a:endParaRPr>
          </a:p>
          <a:p>
            <a:r>
              <a:rPr lang="en-US" sz="2000" b="1" u="sng" dirty="0">
                <a:solidFill>
                  <a:srgbClr val="FF0000"/>
                </a:solidFill>
              </a:rPr>
              <a:t>User Management</a:t>
            </a:r>
            <a:r>
              <a:rPr lang="en-US" sz="2000" u="sng" dirty="0">
                <a:solidFill>
                  <a:srgbClr val="FF0000"/>
                </a:solidFill>
              </a:rPr>
              <a:t>:</a:t>
            </a:r>
          </a:p>
          <a:p>
            <a:pPr lvl="1"/>
            <a:r>
              <a:rPr lang="en-US" sz="2000" b="1" dirty="0"/>
              <a:t>POST /</a:t>
            </a:r>
            <a:r>
              <a:rPr lang="en-US" sz="2000" b="1" dirty="0" err="1"/>
              <a:t>api</a:t>
            </a:r>
            <a:r>
              <a:rPr lang="en-US" sz="2000" b="1" dirty="0"/>
              <a:t>/users/login</a:t>
            </a:r>
            <a:r>
              <a:rPr lang="en-US" sz="2000" dirty="0"/>
              <a:t>: Log in a user using email and password.</a:t>
            </a:r>
          </a:p>
          <a:p>
            <a:pPr lvl="1"/>
            <a:r>
              <a:rPr lang="en-US" sz="2000" b="1" dirty="0"/>
              <a:t>POST /</a:t>
            </a:r>
            <a:r>
              <a:rPr lang="en-US" sz="2000" b="1" dirty="0" err="1"/>
              <a:t>api</a:t>
            </a:r>
            <a:r>
              <a:rPr lang="en-US" sz="2000" b="1" dirty="0"/>
              <a:t>/users/register</a:t>
            </a:r>
            <a:r>
              <a:rPr lang="en-US" sz="2000" dirty="0"/>
              <a:t>: Register a new user (name, email, password).</a:t>
            </a:r>
          </a:p>
          <a:p>
            <a:r>
              <a:rPr lang="en-IN" sz="2000" b="1" u="sng" dirty="0">
                <a:solidFill>
                  <a:srgbClr val="FF0000"/>
                </a:solidFill>
              </a:rPr>
              <a:t>Vehicle (Car) Management:</a:t>
            </a:r>
          </a:p>
          <a:p>
            <a:r>
              <a:rPr lang="en-IN" sz="2000" b="1" dirty="0"/>
              <a:t>        GET /</a:t>
            </a:r>
            <a:r>
              <a:rPr lang="en-IN" sz="2000" b="1" dirty="0" err="1"/>
              <a:t>api</a:t>
            </a:r>
            <a:r>
              <a:rPr lang="en-IN" sz="2000" b="1" dirty="0"/>
              <a:t>/vehicles</a:t>
            </a:r>
            <a:r>
              <a:rPr lang="en-US" sz="2000" dirty="0"/>
              <a:t>: </a:t>
            </a:r>
            <a:r>
              <a:rPr lang="en-IN" sz="2000" dirty="0"/>
              <a:t>Retrieve all available cars.</a:t>
            </a:r>
          </a:p>
          <a:p>
            <a:pPr lvl="1"/>
            <a:r>
              <a:rPr lang="en-IN" sz="2000" b="1" dirty="0"/>
              <a:t>GET /</a:t>
            </a:r>
            <a:r>
              <a:rPr lang="en-IN" sz="2000" b="1" dirty="0" err="1"/>
              <a:t>api</a:t>
            </a:r>
            <a:r>
              <a:rPr lang="en-IN" sz="2000" b="1" dirty="0"/>
              <a:t>/vehicles/{id}</a:t>
            </a:r>
            <a:r>
              <a:rPr lang="en-IN" sz="2000" dirty="0"/>
              <a:t>: </a:t>
            </a:r>
            <a:r>
              <a:rPr lang="en-US" sz="2000" dirty="0"/>
              <a:t>Get car details by ID.</a:t>
            </a:r>
          </a:p>
          <a:p>
            <a:pPr lvl="1"/>
            <a:r>
              <a:rPr lang="en-IN" sz="2000" b="1" dirty="0"/>
              <a:t>POST /</a:t>
            </a:r>
            <a:r>
              <a:rPr lang="en-IN" sz="2000" b="1" dirty="0" err="1"/>
              <a:t>api</a:t>
            </a:r>
            <a:r>
              <a:rPr lang="en-IN" sz="2000" b="1" dirty="0"/>
              <a:t>/vehicles</a:t>
            </a:r>
            <a:r>
              <a:rPr lang="en-US" sz="2000" dirty="0"/>
              <a:t>: Add a new car listing.</a:t>
            </a:r>
          </a:p>
          <a:p>
            <a:pPr lvl="1"/>
            <a:r>
              <a:rPr lang="en-IN" sz="2000" b="1" dirty="0"/>
              <a:t>PUT /</a:t>
            </a:r>
            <a:r>
              <a:rPr lang="en-IN" sz="2000" b="1" dirty="0" err="1"/>
              <a:t>api</a:t>
            </a:r>
            <a:r>
              <a:rPr lang="en-IN" sz="2000" b="1" dirty="0"/>
              <a:t>/vehicles/{id}</a:t>
            </a:r>
            <a:r>
              <a:rPr lang="en-IN" sz="2000" dirty="0"/>
              <a:t>: Update car details.</a:t>
            </a:r>
          </a:p>
          <a:p>
            <a:pPr lvl="1"/>
            <a:r>
              <a:rPr lang="en-IN" sz="2000" b="1" dirty="0"/>
              <a:t>DELETE /</a:t>
            </a:r>
            <a:r>
              <a:rPr lang="en-IN" sz="2000" b="1" dirty="0" err="1"/>
              <a:t>api</a:t>
            </a:r>
            <a:r>
              <a:rPr lang="en-IN" sz="2000" b="1" dirty="0"/>
              <a:t>/vehicles/{id}</a:t>
            </a:r>
            <a:r>
              <a:rPr lang="en-IN" sz="2000" dirty="0"/>
              <a:t>: </a:t>
            </a:r>
            <a:r>
              <a:rPr lang="en-US" sz="2000" dirty="0"/>
              <a:t>Remove a car from the system.</a:t>
            </a:r>
          </a:p>
          <a:p>
            <a:pPr lvl="1"/>
            <a:r>
              <a:rPr lang="en-US" sz="2000" b="1" u="sng" dirty="0">
                <a:solidFill>
                  <a:srgbClr val="FF0000"/>
                </a:solidFill>
              </a:rPr>
              <a:t>Booking Management</a:t>
            </a:r>
            <a:r>
              <a:rPr lang="en-US" sz="2000" u="sng" dirty="0">
                <a:solidFill>
                  <a:srgbClr val="FF0000"/>
                </a:solidFill>
              </a:rPr>
              <a:t>:</a:t>
            </a:r>
          </a:p>
          <a:p>
            <a:pPr lvl="1"/>
            <a:r>
              <a:rPr lang="en-IN" sz="2000" b="1" dirty="0"/>
              <a:t>GET /</a:t>
            </a:r>
            <a:r>
              <a:rPr lang="en-IN" sz="2000" b="1" dirty="0" err="1"/>
              <a:t>api</a:t>
            </a:r>
            <a:r>
              <a:rPr lang="en-IN" sz="2000" b="1" dirty="0"/>
              <a:t>/bookings</a:t>
            </a:r>
            <a:r>
              <a:rPr lang="en-US" sz="2000" dirty="0"/>
              <a:t>: </a:t>
            </a:r>
            <a:r>
              <a:rPr lang="en-IN" sz="2000" dirty="0"/>
              <a:t>View all bookings (admin).</a:t>
            </a:r>
          </a:p>
          <a:p>
            <a:pPr lvl="1"/>
            <a:r>
              <a:rPr lang="en-IN" sz="2000" b="1" dirty="0"/>
              <a:t>GET /</a:t>
            </a:r>
            <a:r>
              <a:rPr lang="en-IN" sz="2000" b="1" dirty="0" err="1"/>
              <a:t>api</a:t>
            </a:r>
            <a:r>
              <a:rPr lang="en-IN" sz="2000" b="1" dirty="0"/>
              <a:t>/bookings/{id}</a:t>
            </a:r>
            <a:r>
              <a:rPr lang="en-IN" sz="2000" dirty="0"/>
              <a:t>: </a:t>
            </a:r>
            <a:r>
              <a:rPr lang="en-US" sz="2000" dirty="0"/>
              <a:t>View a specific booking by ID.</a:t>
            </a:r>
          </a:p>
          <a:p>
            <a:pPr lvl="1"/>
            <a:r>
              <a:rPr lang="en-IN" sz="2000" b="1" dirty="0"/>
              <a:t>POST /</a:t>
            </a:r>
            <a:r>
              <a:rPr lang="en-IN" sz="2000" b="1" dirty="0" err="1"/>
              <a:t>api</a:t>
            </a:r>
            <a:r>
              <a:rPr lang="en-IN" sz="2000" b="1" dirty="0"/>
              <a:t>/bookings</a:t>
            </a:r>
            <a:r>
              <a:rPr lang="en-US" sz="2000" dirty="0"/>
              <a:t>: Create a new booking (select car, dates, user).</a:t>
            </a:r>
          </a:p>
          <a:p>
            <a:pPr lvl="1"/>
            <a:r>
              <a:rPr lang="en-IN" sz="2000" b="1" dirty="0"/>
              <a:t>PUT /</a:t>
            </a:r>
            <a:r>
              <a:rPr lang="en-IN" sz="2000" b="1" dirty="0" err="1"/>
              <a:t>api</a:t>
            </a:r>
            <a:r>
              <a:rPr lang="en-IN" sz="2000" b="1" dirty="0"/>
              <a:t>/bookings/{id}: </a:t>
            </a:r>
            <a:r>
              <a:rPr lang="en-IN" sz="2000" dirty="0"/>
              <a:t>Update a booking status(</a:t>
            </a:r>
            <a:r>
              <a:rPr lang="en-IN" sz="2000" dirty="0" err="1"/>
              <a:t>Pending,Confirmed,Cancelled</a:t>
            </a:r>
            <a:r>
              <a:rPr lang="en-IN" sz="2000" dirty="0"/>
              <a:t>).</a:t>
            </a:r>
          </a:p>
          <a:p>
            <a:pPr lvl="1"/>
            <a:r>
              <a:rPr lang="en-IN" sz="2000" b="1" dirty="0"/>
              <a:t>DELETE /</a:t>
            </a:r>
            <a:r>
              <a:rPr lang="en-IN" sz="2000" b="1" dirty="0" err="1"/>
              <a:t>api</a:t>
            </a:r>
            <a:r>
              <a:rPr lang="en-IN" sz="2000" b="1" dirty="0"/>
              <a:t>/bookings/{id}</a:t>
            </a:r>
            <a:r>
              <a:rPr lang="en-IN" sz="2000" dirty="0"/>
              <a:t>: </a:t>
            </a:r>
            <a:r>
              <a:rPr lang="en-US" sz="2000" dirty="0"/>
              <a:t>Cancel and delete a booking.</a:t>
            </a:r>
          </a:p>
          <a:p>
            <a:r>
              <a:rPr lang="en-US" sz="2000" b="1" u="sng" dirty="0">
                <a:solidFill>
                  <a:srgbClr val="FF0000"/>
                </a:solidFill>
              </a:rPr>
              <a:t>Payment Management</a:t>
            </a:r>
            <a:r>
              <a:rPr lang="en-US" sz="2000" u="sng" dirty="0">
                <a:solidFill>
                  <a:srgbClr val="FF0000"/>
                </a:solidFill>
              </a:rPr>
              <a:t>:</a:t>
            </a:r>
          </a:p>
          <a:p>
            <a:pPr lvl="1"/>
            <a:r>
              <a:rPr lang="en-IN" sz="2000" b="1" dirty="0"/>
              <a:t>GET /</a:t>
            </a:r>
            <a:r>
              <a:rPr lang="en-IN" sz="2000" b="1" dirty="0" err="1"/>
              <a:t>api</a:t>
            </a:r>
            <a:r>
              <a:rPr lang="en-IN" sz="2000" b="1" dirty="0"/>
              <a:t>/payments</a:t>
            </a:r>
            <a:r>
              <a:rPr lang="en-US" sz="2000" dirty="0"/>
              <a:t>: </a:t>
            </a:r>
            <a:r>
              <a:rPr lang="en-IN" sz="2000" dirty="0"/>
              <a:t>Get all payment transactions.</a:t>
            </a:r>
          </a:p>
          <a:p>
            <a:pPr lvl="1"/>
            <a:r>
              <a:rPr lang="en-IN" sz="2000" b="1" dirty="0"/>
              <a:t>GET /</a:t>
            </a:r>
            <a:r>
              <a:rPr lang="en-IN" sz="2000" b="1" dirty="0" err="1"/>
              <a:t>api</a:t>
            </a:r>
            <a:r>
              <a:rPr lang="en-IN" sz="2000" b="1" dirty="0"/>
              <a:t>/payments/{id</a:t>
            </a:r>
            <a:r>
              <a:rPr lang="en-US" sz="2000" b="1" dirty="0"/>
              <a:t>}</a:t>
            </a:r>
            <a:r>
              <a:rPr lang="en-US" sz="2000" dirty="0"/>
              <a:t>: View a payment by ID.</a:t>
            </a:r>
          </a:p>
          <a:p>
            <a:pPr lvl="1"/>
            <a:r>
              <a:rPr lang="en-IN" sz="2000" b="1" dirty="0"/>
              <a:t>POST /</a:t>
            </a:r>
            <a:r>
              <a:rPr lang="en-IN" sz="2000" b="1" dirty="0" err="1"/>
              <a:t>api</a:t>
            </a:r>
            <a:r>
              <a:rPr lang="en-IN" sz="2000" b="1" dirty="0"/>
              <a:t>/payments: </a:t>
            </a:r>
            <a:r>
              <a:rPr lang="en-US" sz="2000" dirty="0"/>
              <a:t>Make a payment for a booking.</a:t>
            </a:r>
          </a:p>
          <a:p>
            <a:pPr lvl="1"/>
            <a:r>
              <a:rPr lang="en-IN" sz="2000" b="1" dirty="0"/>
              <a:t>PUT /</a:t>
            </a:r>
            <a:r>
              <a:rPr lang="en-IN" sz="2000" b="1" dirty="0" err="1"/>
              <a:t>api</a:t>
            </a:r>
            <a:r>
              <a:rPr lang="en-IN" sz="2000" b="1" dirty="0"/>
              <a:t>/payments/{id}: </a:t>
            </a:r>
            <a:r>
              <a:rPr lang="en-IN" sz="2000" dirty="0"/>
              <a:t>Update payment status(</a:t>
            </a:r>
            <a:r>
              <a:rPr lang="en-IN" sz="2000" dirty="0" err="1"/>
              <a:t>Pending,Completed,Failed</a:t>
            </a:r>
            <a:r>
              <a:rPr lang="en-IN" sz="2000" dirty="0"/>
              <a:t>).</a:t>
            </a:r>
            <a:endParaRPr lang="en-US" sz="2000" b="1" dirty="0"/>
          </a:p>
        </p:txBody>
      </p:sp>
      <p:sp>
        <p:nvSpPr>
          <p:cNvPr id="20" name="Freeform 13"/>
          <p:cNvSpPr/>
          <p:nvPr/>
        </p:nvSpPr>
        <p:spPr>
          <a:xfrm>
            <a:off x="15859172" y="214278"/>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1"/>
          <p:cNvSpPr/>
          <p:nvPr/>
        </p:nvSpPr>
        <p:spPr>
          <a:xfrm>
            <a:off x="0" y="571468"/>
            <a:ext cx="9144000" cy="1165670"/>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nvGrpSpPr>
          <p:cNvPr id="6" name="Group 12"/>
          <p:cNvGrpSpPr/>
          <p:nvPr/>
        </p:nvGrpSpPr>
        <p:grpSpPr>
          <a:xfrm>
            <a:off x="0" y="571468"/>
            <a:ext cx="936307" cy="1165718"/>
            <a:chOff x="0" y="0"/>
            <a:chExt cx="1248410" cy="1554290"/>
          </a:xfrm>
        </p:grpSpPr>
        <p:sp>
          <p:nvSpPr>
            <p:cNvPr id="7" name="Freeform 13"/>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8" name="Rectangle 7"/>
          <p:cNvSpPr/>
          <p:nvPr/>
        </p:nvSpPr>
        <p:spPr>
          <a:xfrm>
            <a:off x="1142944" y="857220"/>
            <a:ext cx="5466048" cy="646331"/>
          </a:xfrm>
          <a:prstGeom prst="rect">
            <a:avLst/>
          </a:prstGeom>
        </p:spPr>
        <p:txBody>
          <a:bodyPr wrap="none">
            <a:spAutoFit/>
          </a:bodyPr>
          <a:lstStyle/>
          <a:p>
            <a:pPr lvl="0"/>
            <a:r>
              <a:rPr lang="en-US" sz="3600" b="1" dirty="0">
                <a:solidFill>
                  <a:prstClr val="black"/>
                </a:solidFill>
              </a:rPr>
              <a:t>API Development Overview</a:t>
            </a:r>
            <a:endParaRPr lang="en-US" sz="3600" dirty="0">
              <a:solidFill>
                <a:prstClr val="black"/>
              </a:solidFill>
            </a:endParaRPr>
          </a:p>
        </p:txBody>
      </p:sp>
      <p:pic>
        <p:nvPicPr>
          <p:cNvPr id="28676" name="Picture 4"/>
          <p:cNvPicPr>
            <a:picLocks noChangeAspect="1" noChangeArrowheads="1"/>
          </p:cNvPicPr>
          <p:nvPr/>
        </p:nvPicPr>
        <p:blipFill>
          <a:blip r:embed="rId2"/>
          <a:srcRect/>
          <a:stretch>
            <a:fillRect/>
          </a:stretch>
        </p:blipFill>
        <p:spPr bwMode="auto">
          <a:xfrm>
            <a:off x="357126" y="2071666"/>
            <a:ext cx="8462782" cy="5715039"/>
          </a:xfrm>
          <a:prstGeom prst="rect">
            <a:avLst/>
          </a:prstGeom>
          <a:noFill/>
          <a:ln w="9525">
            <a:noFill/>
            <a:miter lim="800000"/>
            <a:headEnd/>
            <a:tailEnd/>
          </a:ln>
          <a:effectLst/>
        </p:spPr>
      </p:pic>
      <p:pic>
        <p:nvPicPr>
          <p:cNvPr id="28677" name="Picture 5"/>
          <p:cNvPicPr>
            <a:picLocks noChangeAspect="1" noChangeArrowheads="1"/>
          </p:cNvPicPr>
          <p:nvPr/>
        </p:nvPicPr>
        <p:blipFill>
          <a:blip r:embed="rId3"/>
          <a:srcRect/>
          <a:stretch>
            <a:fillRect/>
          </a:stretch>
        </p:blipFill>
        <p:spPr bwMode="auto">
          <a:xfrm>
            <a:off x="9644066" y="2000228"/>
            <a:ext cx="8110561" cy="5660579"/>
          </a:xfrm>
          <a:prstGeom prst="rect">
            <a:avLst/>
          </a:prstGeom>
          <a:noFill/>
          <a:ln w="9525">
            <a:noFill/>
            <a:miter lim="800000"/>
            <a:headEnd/>
            <a:tailEnd/>
          </a:ln>
          <a:effectLst/>
        </p:spPr>
      </p:pic>
      <p:sp>
        <p:nvSpPr>
          <p:cNvPr id="11" name="Freeform 13"/>
          <p:cNvSpPr/>
          <p:nvPr/>
        </p:nvSpPr>
        <p:spPr>
          <a:xfrm>
            <a:off x="15859172" y="214278"/>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p:cNvSpPr/>
          <p:nvPr/>
        </p:nvSpPr>
        <p:spPr>
          <a:xfrm>
            <a:off x="0" y="571468"/>
            <a:ext cx="9144000" cy="1165670"/>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nvGrpSpPr>
          <p:cNvPr id="3" name="Group 12"/>
          <p:cNvGrpSpPr/>
          <p:nvPr/>
        </p:nvGrpSpPr>
        <p:grpSpPr>
          <a:xfrm>
            <a:off x="0" y="571468"/>
            <a:ext cx="936307" cy="1165718"/>
            <a:chOff x="0" y="0"/>
            <a:chExt cx="1248410" cy="1554290"/>
          </a:xfrm>
        </p:grpSpPr>
        <p:sp>
          <p:nvSpPr>
            <p:cNvPr id="4" name="Freeform 13"/>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8" name="Rectangle 7"/>
          <p:cNvSpPr/>
          <p:nvPr/>
        </p:nvSpPr>
        <p:spPr>
          <a:xfrm>
            <a:off x="2285952" y="857220"/>
            <a:ext cx="3083280" cy="584775"/>
          </a:xfrm>
          <a:prstGeom prst="rect">
            <a:avLst/>
          </a:prstGeom>
        </p:spPr>
        <p:txBody>
          <a:bodyPr wrap="none">
            <a:spAutoFit/>
          </a:bodyPr>
          <a:lstStyle/>
          <a:p>
            <a:r>
              <a:rPr lang="en-US" sz="3200" b="1" dirty="0">
                <a:solidFill>
                  <a:schemeClr val="bg2">
                    <a:lumMod val="10000"/>
                  </a:schemeClr>
                </a:solidFill>
              </a:rPr>
              <a:t>Challenges Faced</a:t>
            </a:r>
          </a:p>
        </p:txBody>
      </p:sp>
      <p:sp>
        <p:nvSpPr>
          <p:cNvPr id="29699" name="Rectangle 3"/>
          <p:cNvSpPr>
            <a:spLocks noChangeArrowheads="1"/>
          </p:cNvSpPr>
          <p:nvPr/>
        </p:nvSpPr>
        <p:spPr bwMode="auto">
          <a:xfrm>
            <a:off x="1071506" y="2000228"/>
            <a:ext cx="15573484" cy="65248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Arial" pitchFamily="34" charset="0"/>
                <a:cs typeface="Arial" pitchFamily="34" charset="0"/>
              </a:rPr>
              <a:t>Technical Challenges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2000" b="1" i="0" u="none" strike="noStrike" cap="none" normalizeH="0" baseline="0" dirty="0">
                <a:ln>
                  <a:noFill/>
                </a:ln>
                <a:solidFill>
                  <a:srgbClr val="FF0000"/>
                </a:solidFill>
                <a:effectLst/>
                <a:latin typeface="Arial" pitchFamily="34" charset="0"/>
                <a:cs typeface="Arial" pitchFamily="34" charset="0"/>
              </a:rPr>
              <a:t>Debugging Complex Issues</a:t>
            </a:r>
            <a:r>
              <a:rPr kumimoji="0" lang="en-US" sz="2000" b="0" i="0" u="none" strike="noStrike" cap="none" normalizeH="0" baseline="0" dirty="0">
                <a:ln>
                  <a:noFill/>
                </a:ln>
                <a:solidFill>
                  <a:srgbClr val="FF0000"/>
                </a:solidFill>
                <a:effectLst/>
                <a:latin typeface="Arial" pitchFamily="34" charset="0"/>
                <a:cs typeface="Arial"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a:ln>
                  <a:noFill/>
                </a:ln>
                <a:solidFill>
                  <a:schemeClr val="tx1"/>
                </a:solidFill>
                <a:effectLst/>
                <a:latin typeface="Arial" pitchFamily="34" charset="0"/>
                <a:cs typeface="Arial" pitchFamily="34" charset="0"/>
              </a:rPr>
              <a:t>Challenge</a:t>
            </a:r>
            <a:r>
              <a:rPr kumimoji="0" lang="en-US" sz="2000" b="0" i="0" u="none" strike="noStrike" cap="none" normalizeH="0" baseline="0" dirty="0">
                <a:ln>
                  <a:noFill/>
                </a:ln>
                <a:solidFill>
                  <a:schemeClr val="tx1"/>
                </a:solidFill>
                <a:effectLst/>
                <a:latin typeface="Arial" pitchFamily="34" charset="0"/>
                <a:cs typeface="Arial"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lang="en-US" sz="2000" dirty="0"/>
              <a:t>Expected issues with API request handling, data binding, and logic flow once backend is built.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a:ln>
                  <a:noFill/>
                </a:ln>
                <a:solidFill>
                  <a:schemeClr val="tx1"/>
                </a:solidFill>
                <a:effectLst/>
                <a:latin typeface="Arial" pitchFamily="34" charset="0"/>
                <a:cs typeface="Arial" pitchFamily="34" charset="0"/>
              </a:rPr>
              <a:t>Solution</a:t>
            </a:r>
            <a:r>
              <a:rPr kumimoji="0" lang="en-US" sz="2000" b="0" i="0" u="none" strike="noStrike" cap="none" normalizeH="0" baseline="0" dirty="0">
                <a:ln>
                  <a:noFill/>
                </a:ln>
                <a:solidFill>
                  <a:schemeClr val="tx1"/>
                </a:solidFill>
                <a:effectLst/>
                <a:latin typeface="Arial" pitchFamily="34" charset="0"/>
                <a:cs typeface="Arial"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Arial" pitchFamily="34" charset="0"/>
                <a:cs typeface="Arial" pitchFamily="34" charset="0"/>
              </a:rPr>
              <a:t>Used </a:t>
            </a:r>
            <a:r>
              <a:rPr kumimoji="0" lang="en-US" sz="2000" b="1" i="0" u="none" strike="noStrike" cap="none" normalizeH="0" baseline="0" dirty="0">
                <a:ln>
                  <a:noFill/>
                </a:ln>
                <a:solidFill>
                  <a:schemeClr val="tx1"/>
                </a:solidFill>
                <a:effectLst/>
                <a:latin typeface="Arial" pitchFamily="34" charset="0"/>
                <a:cs typeface="Arial" pitchFamily="34" charset="0"/>
              </a:rPr>
              <a:t>Postman</a:t>
            </a:r>
            <a:r>
              <a:rPr kumimoji="0" lang="en-US" sz="2000" b="0" i="0" u="none" strike="noStrike" cap="none" normalizeH="0" baseline="0" dirty="0">
                <a:ln>
                  <a:noFill/>
                </a:ln>
                <a:solidFill>
                  <a:schemeClr val="tx1"/>
                </a:solidFill>
                <a:effectLst/>
                <a:latin typeface="Arial" pitchFamily="34" charset="0"/>
                <a:cs typeface="Arial" pitchFamily="34" charset="0"/>
              </a:rPr>
              <a:t> and </a:t>
            </a:r>
            <a:r>
              <a:rPr kumimoji="0" lang="en-US" sz="2000" b="1" i="0" u="none" strike="noStrike" cap="none" normalizeH="0" baseline="0" dirty="0">
                <a:ln>
                  <a:noFill/>
                </a:ln>
                <a:solidFill>
                  <a:schemeClr val="tx1"/>
                </a:solidFill>
                <a:effectLst/>
                <a:latin typeface="Arial" pitchFamily="34" charset="0"/>
                <a:cs typeface="Arial" pitchFamily="34" charset="0"/>
              </a:rPr>
              <a:t>Spring Boot’s built-in logging</a:t>
            </a:r>
            <a:r>
              <a:rPr kumimoji="0" lang="en-US" sz="2000" b="0" i="0" u="none" strike="noStrike" cap="none" normalizeH="0" baseline="0" dirty="0">
                <a:ln>
                  <a:noFill/>
                </a:ln>
                <a:solidFill>
                  <a:schemeClr val="tx1"/>
                </a:solidFill>
                <a:effectLst/>
                <a:latin typeface="Arial" pitchFamily="34" charset="0"/>
                <a:cs typeface="Arial" pitchFamily="34" charset="0"/>
              </a:rPr>
              <a:t> to trace API requests and debug issues.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Arial" pitchFamily="34" charset="0"/>
                <a:cs typeface="Arial" pitchFamily="34" charset="0"/>
              </a:rPr>
              <a:t>Employed </a:t>
            </a:r>
            <a:r>
              <a:rPr kumimoji="0" lang="en-US" sz="2000" b="1" i="0" u="none" strike="noStrike" cap="none" normalizeH="0" baseline="0" dirty="0">
                <a:ln>
                  <a:noFill/>
                </a:ln>
                <a:solidFill>
                  <a:schemeClr val="tx1"/>
                </a:solidFill>
                <a:effectLst/>
                <a:latin typeface="Arial" pitchFamily="34" charset="0"/>
                <a:cs typeface="Arial" pitchFamily="34" charset="0"/>
              </a:rPr>
              <a:t>unit and integration tests</a:t>
            </a:r>
            <a:r>
              <a:rPr kumimoji="0" lang="en-US" sz="2000" b="0" i="0" u="none" strike="noStrike" cap="none" normalizeH="0" baseline="0" dirty="0">
                <a:ln>
                  <a:noFill/>
                </a:ln>
                <a:solidFill>
                  <a:schemeClr val="tx1"/>
                </a:solidFill>
                <a:effectLst/>
                <a:latin typeface="Arial" pitchFamily="34" charset="0"/>
                <a:cs typeface="Arial" pitchFamily="34" charset="0"/>
              </a:rPr>
              <a:t> to isolate problems.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2000" b="1" i="0" u="none" strike="noStrike" cap="none" normalizeH="0" baseline="0" dirty="0">
                <a:ln>
                  <a:noFill/>
                </a:ln>
                <a:solidFill>
                  <a:srgbClr val="FF0000"/>
                </a:solidFill>
                <a:effectLst/>
                <a:latin typeface="Arial" pitchFamily="34" charset="0"/>
                <a:cs typeface="Arial" pitchFamily="34" charset="0"/>
              </a:rPr>
              <a:t>Performance Bottlenecks</a:t>
            </a:r>
            <a:r>
              <a:rPr kumimoji="0" lang="en-US" sz="2000" b="0" i="0" u="none" strike="noStrike" cap="none" normalizeH="0" baseline="0" dirty="0">
                <a:ln>
                  <a:noFill/>
                </a:ln>
                <a:solidFill>
                  <a:srgbClr val="FF0000"/>
                </a:solidFill>
                <a:effectLst/>
                <a:latin typeface="Arial" pitchFamily="34" charset="0"/>
                <a:cs typeface="Arial"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a:ln>
                  <a:noFill/>
                </a:ln>
                <a:solidFill>
                  <a:schemeClr val="tx1"/>
                </a:solidFill>
                <a:effectLst/>
                <a:latin typeface="Arial" pitchFamily="34" charset="0"/>
                <a:cs typeface="Arial" pitchFamily="34" charset="0"/>
              </a:rPr>
              <a:t>Challenge</a:t>
            </a:r>
            <a:r>
              <a:rPr kumimoji="0" lang="en-US" sz="2000" b="0" i="0" u="none" strike="noStrike" cap="none" normalizeH="0" baseline="0" dirty="0">
                <a:ln>
                  <a:noFill/>
                </a:ln>
                <a:solidFill>
                  <a:schemeClr val="tx1"/>
                </a:solidFill>
                <a:effectLst/>
                <a:latin typeface="Arial" pitchFamily="34" charset="0"/>
                <a:cs typeface="Arial"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Arial" pitchFamily="34" charset="0"/>
                <a:cs typeface="Arial" pitchFamily="34" charset="0"/>
              </a:rPr>
              <a:t>Slow API responses, especially when querying large datasets, affecting the user experience.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a:ln>
                  <a:noFill/>
                </a:ln>
                <a:solidFill>
                  <a:schemeClr val="tx1"/>
                </a:solidFill>
                <a:effectLst/>
                <a:latin typeface="Arial" pitchFamily="34" charset="0"/>
                <a:cs typeface="Arial" pitchFamily="34" charset="0"/>
              </a:rPr>
              <a:t>Solution</a:t>
            </a:r>
            <a:r>
              <a:rPr kumimoji="0" lang="en-US" sz="2000" b="0" i="0" u="none" strike="noStrike" cap="none" normalizeH="0" baseline="0" dirty="0">
                <a:ln>
                  <a:noFill/>
                </a:ln>
                <a:solidFill>
                  <a:schemeClr val="tx1"/>
                </a:solidFill>
                <a:effectLst/>
                <a:latin typeface="Arial" pitchFamily="34" charset="0"/>
                <a:cs typeface="Arial"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Arial" pitchFamily="34" charset="0"/>
                <a:cs typeface="Arial" pitchFamily="34" charset="0"/>
              </a:rPr>
              <a:t>Implemented </a:t>
            </a:r>
            <a:r>
              <a:rPr kumimoji="0" lang="en-US" sz="2000" b="1" i="0" u="none" strike="noStrike" cap="none" normalizeH="0" baseline="0" dirty="0">
                <a:ln>
                  <a:noFill/>
                </a:ln>
                <a:solidFill>
                  <a:schemeClr val="tx1"/>
                </a:solidFill>
                <a:effectLst/>
                <a:latin typeface="Arial" pitchFamily="34" charset="0"/>
                <a:cs typeface="Arial" pitchFamily="34" charset="0"/>
              </a:rPr>
              <a:t>pagination</a:t>
            </a:r>
            <a:r>
              <a:rPr kumimoji="0" lang="en-US" sz="2000" b="0" i="0" u="none" strike="noStrike" cap="none" normalizeH="0" baseline="0" dirty="0">
                <a:ln>
                  <a:noFill/>
                </a:ln>
                <a:solidFill>
                  <a:schemeClr val="tx1"/>
                </a:solidFill>
                <a:effectLst/>
                <a:latin typeface="Arial" pitchFamily="34" charset="0"/>
                <a:cs typeface="Arial" pitchFamily="34" charset="0"/>
              </a:rPr>
              <a:t> and </a:t>
            </a:r>
            <a:r>
              <a:rPr kumimoji="0" lang="en-US" sz="2000" b="1" i="0" u="none" strike="noStrike" cap="none" normalizeH="0" baseline="0" dirty="0">
                <a:ln>
                  <a:noFill/>
                </a:ln>
                <a:solidFill>
                  <a:schemeClr val="tx1"/>
                </a:solidFill>
                <a:effectLst/>
                <a:latin typeface="Arial" pitchFamily="34" charset="0"/>
                <a:cs typeface="Arial" pitchFamily="34" charset="0"/>
              </a:rPr>
              <a:t>sorting</a:t>
            </a:r>
            <a:r>
              <a:rPr kumimoji="0" lang="en-US" sz="2000" b="0" i="0" u="none" strike="noStrike" cap="none" normalizeH="0" baseline="0" dirty="0">
                <a:ln>
                  <a:noFill/>
                </a:ln>
                <a:solidFill>
                  <a:schemeClr val="tx1"/>
                </a:solidFill>
                <a:effectLst/>
                <a:latin typeface="Arial" pitchFamily="34" charset="0"/>
                <a:cs typeface="Arial" pitchFamily="34" charset="0"/>
              </a:rPr>
              <a:t> in GET requests to handle large datasets efficiently.</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Arial" pitchFamily="34" charset="0"/>
                <a:cs typeface="Arial" pitchFamily="34" charset="0"/>
              </a:rPr>
              <a:t>Optimized database queries with </a:t>
            </a:r>
            <a:r>
              <a:rPr kumimoji="0" lang="en-US" sz="2000" b="1" i="0" u="none" strike="noStrike" cap="none" normalizeH="0" baseline="0" dirty="0">
                <a:ln>
                  <a:noFill/>
                </a:ln>
                <a:solidFill>
                  <a:schemeClr val="tx1"/>
                </a:solidFill>
                <a:effectLst/>
                <a:latin typeface="Arial" pitchFamily="34" charset="0"/>
                <a:cs typeface="Arial" pitchFamily="34" charset="0"/>
              </a:rPr>
              <a:t>indexing</a:t>
            </a:r>
            <a:r>
              <a:rPr kumimoji="0" lang="en-US" sz="2000" b="0" i="0" u="none" strike="noStrike" cap="none" normalizeH="0" baseline="0" dirty="0">
                <a:ln>
                  <a:noFill/>
                </a:ln>
                <a:solidFill>
                  <a:schemeClr val="tx1"/>
                </a:solidFill>
                <a:effectLst/>
                <a:latin typeface="Arial" pitchFamily="34" charset="0"/>
                <a:cs typeface="Arial" pitchFamily="34" charset="0"/>
              </a:rPr>
              <a:t> and </a:t>
            </a:r>
            <a:r>
              <a:rPr kumimoji="0" lang="en-US" sz="2000" b="1" i="0" u="none" strike="noStrike" cap="none" normalizeH="0" baseline="0" dirty="0">
                <a:ln>
                  <a:noFill/>
                </a:ln>
                <a:solidFill>
                  <a:schemeClr val="tx1"/>
                </a:solidFill>
                <a:effectLst/>
                <a:latin typeface="Arial" pitchFamily="34" charset="0"/>
                <a:cs typeface="Arial" pitchFamily="34" charset="0"/>
              </a:rPr>
              <a:t>selecting only necessary fields</a:t>
            </a:r>
            <a:r>
              <a:rPr kumimoji="0" lang="en-US" sz="2000" b="0" i="0" u="none" strike="noStrike" cap="none" normalizeH="0" baseline="0" dirty="0">
                <a:ln>
                  <a:noFill/>
                </a:ln>
                <a:solidFill>
                  <a:schemeClr val="tx1"/>
                </a:solidFill>
                <a:effectLst/>
                <a:latin typeface="Arial" pitchFamily="34"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sz="2000" b="1" i="0" u="none" strike="noStrike" cap="none" normalizeH="0" baseline="0" dirty="0">
                <a:ln>
                  <a:noFill/>
                </a:ln>
                <a:solidFill>
                  <a:srgbClr val="FF0000"/>
                </a:solidFill>
                <a:effectLst/>
                <a:latin typeface="Arial" pitchFamily="34" charset="0"/>
                <a:cs typeface="Arial" pitchFamily="34" charset="0"/>
              </a:rPr>
              <a:t>Database Integration</a:t>
            </a:r>
            <a:r>
              <a:rPr kumimoji="0" lang="en-US" sz="2000" b="0" i="0" u="none" strike="noStrike" cap="none" normalizeH="0" baseline="0" dirty="0">
                <a:ln>
                  <a:noFill/>
                </a:ln>
                <a:solidFill>
                  <a:srgbClr val="FF0000"/>
                </a:solidFill>
                <a:effectLst/>
                <a:latin typeface="Arial" pitchFamily="34" charset="0"/>
                <a:cs typeface="Arial"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a:ln>
                  <a:noFill/>
                </a:ln>
                <a:solidFill>
                  <a:schemeClr val="tx1"/>
                </a:solidFill>
                <a:effectLst/>
                <a:latin typeface="Arial" pitchFamily="34" charset="0"/>
                <a:cs typeface="Arial" pitchFamily="34" charset="0"/>
              </a:rPr>
              <a:t>Challenge</a:t>
            </a:r>
            <a:r>
              <a:rPr kumimoji="0" lang="en-US" sz="2000" b="0" i="0" u="none" strike="noStrike" cap="none" normalizeH="0" baseline="0" dirty="0">
                <a:ln>
                  <a:noFill/>
                </a:ln>
                <a:solidFill>
                  <a:schemeClr val="tx1"/>
                </a:solidFill>
                <a:effectLst/>
                <a:latin typeface="Arial" pitchFamily="34" charset="0"/>
                <a:cs typeface="Arial"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Arial" pitchFamily="34" charset="0"/>
                <a:cs typeface="Arial" pitchFamily="34" charset="0"/>
              </a:rPr>
              <a:t>Issues with configuring </a:t>
            </a:r>
            <a:r>
              <a:rPr kumimoji="0" lang="en-US" sz="2000" b="1" i="0" u="none" strike="noStrike" cap="none" normalizeH="0" baseline="0" dirty="0">
                <a:ln>
                  <a:noFill/>
                </a:ln>
                <a:solidFill>
                  <a:schemeClr val="tx1"/>
                </a:solidFill>
                <a:effectLst/>
                <a:latin typeface="Arial" pitchFamily="34" charset="0"/>
                <a:cs typeface="Arial" pitchFamily="34" charset="0"/>
              </a:rPr>
              <a:t>foreign key relationships</a:t>
            </a:r>
            <a:r>
              <a:rPr kumimoji="0" lang="en-US" sz="2000" b="0" i="0" u="none" strike="noStrike" cap="none" normalizeH="0" baseline="0" dirty="0">
                <a:ln>
                  <a:noFill/>
                </a:ln>
                <a:solidFill>
                  <a:schemeClr val="tx1"/>
                </a:solidFill>
                <a:effectLst/>
                <a:latin typeface="Arial" pitchFamily="34" charset="0"/>
                <a:cs typeface="Arial" pitchFamily="34" charset="0"/>
              </a:rPr>
              <a:t> correctly in Spring Data JPA, resulting in constraint violations.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a:ln>
                  <a:noFill/>
                </a:ln>
                <a:solidFill>
                  <a:schemeClr val="tx1"/>
                </a:solidFill>
                <a:effectLst/>
                <a:latin typeface="Arial" pitchFamily="34" charset="0"/>
                <a:cs typeface="Arial" pitchFamily="34" charset="0"/>
              </a:rPr>
              <a:t>Solution</a:t>
            </a:r>
            <a:r>
              <a:rPr kumimoji="0" lang="en-US" sz="2000" b="0" i="0" u="none" strike="noStrike" cap="none" normalizeH="0" baseline="0" dirty="0">
                <a:ln>
                  <a:noFill/>
                </a:ln>
                <a:solidFill>
                  <a:schemeClr val="tx1"/>
                </a:solidFill>
                <a:effectLst/>
                <a:latin typeface="Arial" pitchFamily="34" charset="0"/>
                <a:cs typeface="Arial"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Arial" pitchFamily="34" charset="0"/>
                <a:cs typeface="Arial" pitchFamily="34" charset="0"/>
              </a:rPr>
              <a:t>Thoroughly reviewed </a:t>
            </a:r>
            <a:r>
              <a:rPr kumimoji="0" lang="en-US" sz="2000" b="1" i="0" u="none" strike="noStrike" cap="none" normalizeH="0" baseline="0" dirty="0">
                <a:ln>
                  <a:noFill/>
                </a:ln>
                <a:solidFill>
                  <a:schemeClr val="tx1"/>
                </a:solidFill>
                <a:effectLst/>
                <a:latin typeface="Arial" pitchFamily="34" charset="0"/>
                <a:cs typeface="Arial" pitchFamily="34" charset="0"/>
              </a:rPr>
              <a:t>JPA annotations</a:t>
            </a:r>
            <a:r>
              <a:rPr kumimoji="0" lang="en-US" sz="2000" b="0" i="0" u="none" strike="noStrike" cap="none" normalizeH="0" baseline="0" dirty="0">
                <a:ln>
                  <a:noFill/>
                </a:ln>
                <a:solidFill>
                  <a:schemeClr val="tx1"/>
                </a:solidFill>
                <a:effectLst/>
                <a:latin typeface="Arial" pitchFamily="34" charset="0"/>
                <a:cs typeface="Arial" pitchFamily="34" charset="0"/>
              </a:rPr>
              <a:t> (</a:t>
            </a:r>
            <a:r>
              <a:rPr kumimoji="0" lang="en-US" sz="2000" b="0" i="0" u="none" strike="noStrike" cap="none" normalizeH="0" baseline="0" dirty="0">
                <a:ln>
                  <a:noFill/>
                </a:ln>
                <a:solidFill>
                  <a:schemeClr val="tx1"/>
                </a:solidFill>
                <a:effectLst/>
                <a:latin typeface="Arial Unicode MS" pitchFamily="34" charset="-128"/>
                <a:cs typeface="Arial" pitchFamily="34" charset="0"/>
              </a:rPr>
              <a:t>@ManyToOne</a:t>
            </a:r>
            <a:r>
              <a:rPr kumimoji="0" lang="en-US" sz="2000" b="0" i="0" u="none" strike="noStrike" cap="none" normalizeH="0" baseline="0" dirty="0">
                <a:ln>
                  <a:noFill/>
                </a:ln>
                <a:solidFill>
                  <a:schemeClr val="tx1"/>
                </a:solidFill>
                <a:effectLst/>
                <a:latin typeface="Arial" pitchFamily="34" charset="0"/>
                <a:cs typeface="Arial" pitchFamily="34" charset="0"/>
              </a:rPr>
              <a:t>, </a:t>
            </a:r>
            <a:r>
              <a:rPr kumimoji="0" lang="en-US" sz="2000" b="0" i="0" u="none" strike="noStrike" cap="none" normalizeH="0" baseline="0" dirty="0">
                <a:ln>
                  <a:noFill/>
                </a:ln>
                <a:solidFill>
                  <a:schemeClr val="tx1"/>
                </a:solidFill>
                <a:effectLst/>
                <a:latin typeface="Arial Unicode MS" pitchFamily="34" charset="-128"/>
                <a:cs typeface="Arial" pitchFamily="34" charset="0"/>
              </a:rPr>
              <a:t>@OneToMany</a:t>
            </a:r>
            <a:r>
              <a:rPr kumimoji="0" lang="en-US" sz="2000" b="0" i="0" u="none" strike="noStrike" cap="none" normalizeH="0" baseline="0" dirty="0">
                <a:ln>
                  <a:noFill/>
                </a:ln>
                <a:solidFill>
                  <a:schemeClr val="tx1"/>
                </a:solidFill>
                <a:effectLst/>
                <a:latin typeface="Arial" pitchFamily="34" charset="0"/>
                <a:cs typeface="Arial" pitchFamily="34" charset="0"/>
              </a:rPr>
              <a:t>) to ensure correct relationship mapping.</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Arial" pitchFamily="34" charset="0"/>
                <a:cs typeface="Arial" pitchFamily="34" charset="0"/>
              </a:rPr>
              <a:t>Used </a:t>
            </a:r>
            <a:r>
              <a:rPr kumimoji="0" lang="en-US" sz="2000" b="1" i="0" u="none" strike="noStrike" cap="none" normalizeH="0" baseline="0" dirty="0">
                <a:ln>
                  <a:noFill/>
                </a:ln>
                <a:solidFill>
                  <a:schemeClr val="tx1"/>
                </a:solidFill>
                <a:effectLst/>
                <a:latin typeface="Arial" pitchFamily="34" charset="0"/>
                <a:cs typeface="Arial" pitchFamily="34" charset="0"/>
              </a:rPr>
              <a:t>database migration tools</a:t>
            </a:r>
            <a:r>
              <a:rPr kumimoji="0" lang="en-US" sz="2000" b="0" i="0" u="none" strike="noStrike" cap="none" normalizeH="0" baseline="0" dirty="0">
                <a:ln>
                  <a:noFill/>
                </a:ln>
                <a:solidFill>
                  <a:schemeClr val="tx1"/>
                </a:solidFill>
                <a:effectLst/>
                <a:latin typeface="Arial" pitchFamily="34" charset="0"/>
                <a:cs typeface="Arial" pitchFamily="34" charset="0"/>
              </a:rPr>
              <a:t> (Flyway) for smooth schema updates.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 name="Freeform 13"/>
          <p:cNvSpPr/>
          <p:nvPr/>
        </p:nvSpPr>
        <p:spPr>
          <a:xfrm>
            <a:off x="15930610" y="357154"/>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p:cNvSpPr/>
          <p:nvPr/>
        </p:nvSpPr>
        <p:spPr>
          <a:xfrm>
            <a:off x="0" y="571468"/>
            <a:ext cx="9144000" cy="1165670"/>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nvGrpSpPr>
          <p:cNvPr id="3" name="Group 12"/>
          <p:cNvGrpSpPr/>
          <p:nvPr/>
        </p:nvGrpSpPr>
        <p:grpSpPr>
          <a:xfrm>
            <a:off x="0" y="571468"/>
            <a:ext cx="936307" cy="1165718"/>
            <a:chOff x="0" y="0"/>
            <a:chExt cx="1248410" cy="1554290"/>
          </a:xfrm>
        </p:grpSpPr>
        <p:sp>
          <p:nvSpPr>
            <p:cNvPr id="4" name="Freeform 13"/>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8" name="Rectangle 7"/>
          <p:cNvSpPr/>
          <p:nvPr/>
        </p:nvSpPr>
        <p:spPr>
          <a:xfrm>
            <a:off x="1285820" y="785782"/>
            <a:ext cx="5115952" cy="646331"/>
          </a:xfrm>
          <a:prstGeom prst="rect">
            <a:avLst/>
          </a:prstGeom>
        </p:spPr>
        <p:txBody>
          <a:bodyPr wrap="none">
            <a:spAutoFit/>
          </a:bodyPr>
          <a:lstStyle/>
          <a:p>
            <a:r>
              <a:rPr lang="en-US" sz="3600" b="1" dirty="0"/>
              <a:t>Leanings from Internship</a:t>
            </a:r>
          </a:p>
        </p:txBody>
      </p:sp>
      <p:sp>
        <p:nvSpPr>
          <p:cNvPr id="9" name="Rectangle 8"/>
          <p:cNvSpPr/>
          <p:nvPr/>
        </p:nvSpPr>
        <p:spPr>
          <a:xfrm>
            <a:off x="1000068" y="2143104"/>
            <a:ext cx="15359170" cy="7417415"/>
          </a:xfrm>
          <a:prstGeom prst="rect">
            <a:avLst/>
          </a:prstGeom>
        </p:spPr>
        <p:txBody>
          <a:bodyPr wrap="square">
            <a:spAutoFit/>
          </a:bodyPr>
          <a:lstStyle/>
          <a:p>
            <a:r>
              <a:rPr lang="en-US" sz="2400" b="1" u="sng" dirty="0">
                <a:solidFill>
                  <a:srgbClr val="C00000"/>
                </a:solidFill>
              </a:rPr>
              <a:t>Technical Skills Acquired</a:t>
            </a:r>
          </a:p>
          <a:p>
            <a:endParaRPr lang="en-US" sz="2400" b="1" dirty="0">
              <a:solidFill>
                <a:srgbClr val="C00000"/>
              </a:solidFill>
            </a:endParaRPr>
          </a:p>
          <a:p>
            <a:r>
              <a:rPr lang="en-US" sz="2000" dirty="0"/>
              <a:t>Gained proficiency in </a:t>
            </a:r>
            <a:r>
              <a:rPr lang="en-US" sz="2000" b="1" dirty="0"/>
              <a:t>Spring Boot</a:t>
            </a:r>
            <a:r>
              <a:rPr lang="en-US" sz="2000" dirty="0"/>
              <a:t> for backend API development.</a:t>
            </a:r>
          </a:p>
          <a:p>
            <a:endParaRPr lang="en-US" sz="2000" dirty="0"/>
          </a:p>
          <a:p>
            <a:r>
              <a:rPr lang="en-US" sz="2000" dirty="0"/>
              <a:t>Enhanced knowledge of </a:t>
            </a:r>
            <a:r>
              <a:rPr lang="en-US" sz="2000" b="1" dirty="0"/>
              <a:t>React</a:t>
            </a:r>
            <a:r>
              <a:rPr lang="en-US" sz="2000" dirty="0"/>
              <a:t> and </a:t>
            </a:r>
            <a:r>
              <a:rPr lang="en-US" sz="2000" b="1" dirty="0"/>
              <a:t>React Native</a:t>
            </a:r>
            <a:r>
              <a:rPr lang="en-US" sz="2000" dirty="0"/>
              <a:t> for frontend development.</a:t>
            </a:r>
          </a:p>
          <a:p>
            <a:endParaRPr lang="en-US" sz="2000" dirty="0"/>
          </a:p>
          <a:p>
            <a:r>
              <a:rPr lang="en-US" sz="2000" dirty="0"/>
              <a:t>Learned </a:t>
            </a:r>
            <a:r>
              <a:rPr lang="en-US" sz="2000" b="1" dirty="0"/>
              <a:t>database management</a:t>
            </a:r>
            <a:r>
              <a:rPr lang="en-US" sz="2000" dirty="0"/>
              <a:t> and </a:t>
            </a:r>
            <a:r>
              <a:rPr lang="en-US" sz="2000" b="1" dirty="0"/>
              <a:t>integration</a:t>
            </a:r>
            <a:r>
              <a:rPr lang="en-US" sz="2000" dirty="0"/>
              <a:t> with </a:t>
            </a:r>
            <a:r>
              <a:rPr lang="en-US" sz="2000" b="1" dirty="0"/>
              <a:t>Spring Data JPA</a:t>
            </a:r>
            <a:r>
              <a:rPr lang="en-US" sz="2000" dirty="0"/>
              <a:t> and </a:t>
            </a:r>
            <a:r>
              <a:rPr lang="en-US" sz="2000" b="1" dirty="0" err="1"/>
              <a:t>MySQL</a:t>
            </a:r>
            <a:r>
              <a:rPr lang="en-US" sz="2000" dirty="0"/>
              <a:t>.</a:t>
            </a:r>
          </a:p>
          <a:p>
            <a:r>
              <a:rPr lang="en-US" sz="2000" dirty="0"/>
              <a:t>Gained hands-on experience with </a:t>
            </a:r>
            <a:r>
              <a:rPr lang="en-US" sz="2000" b="1" dirty="0"/>
              <a:t>JWT</a:t>
            </a:r>
            <a:r>
              <a:rPr lang="en-US" sz="2000" dirty="0"/>
              <a:t> for secure API authentication.</a:t>
            </a:r>
          </a:p>
          <a:p>
            <a:endParaRPr lang="en-US" sz="2000" u="sng" dirty="0"/>
          </a:p>
          <a:p>
            <a:r>
              <a:rPr lang="en-US" sz="2400" b="1" u="sng" dirty="0">
                <a:solidFill>
                  <a:srgbClr val="C00000"/>
                </a:solidFill>
              </a:rPr>
              <a:t>Soft Skills Improved</a:t>
            </a:r>
          </a:p>
          <a:p>
            <a:endParaRPr lang="en-US" sz="2400" b="1" dirty="0">
              <a:solidFill>
                <a:srgbClr val="C00000"/>
              </a:solidFill>
            </a:endParaRPr>
          </a:p>
          <a:p>
            <a:r>
              <a:rPr lang="en-US" sz="2000" b="1" dirty="0"/>
              <a:t>Team Collaboration</a:t>
            </a:r>
            <a:r>
              <a:rPr lang="en-US" sz="2000" dirty="0"/>
              <a:t>: Improved teamwork through </a:t>
            </a:r>
            <a:r>
              <a:rPr lang="en-US" sz="2000" b="1" dirty="0"/>
              <a:t>peer programming</a:t>
            </a:r>
            <a:r>
              <a:rPr lang="en-US" sz="2000" dirty="0"/>
              <a:t> and </a:t>
            </a:r>
            <a:r>
              <a:rPr lang="en-US" sz="2000" b="1" dirty="0"/>
              <a:t>knowledge-sharing sessions</a:t>
            </a:r>
            <a:r>
              <a:rPr lang="en-US" sz="2000" dirty="0"/>
              <a:t>.</a:t>
            </a:r>
          </a:p>
          <a:p>
            <a:endParaRPr lang="en-US" sz="2000" dirty="0"/>
          </a:p>
          <a:p>
            <a:r>
              <a:rPr lang="en-US" sz="2000" b="1" dirty="0"/>
              <a:t>Communication</a:t>
            </a:r>
            <a:r>
              <a:rPr lang="en-US" sz="2000" dirty="0"/>
              <a:t>: Enhanced ability to clearly convey ideas and technical concepts with teammates and mentors.</a:t>
            </a:r>
          </a:p>
          <a:p>
            <a:endParaRPr lang="en-US" sz="2000" dirty="0"/>
          </a:p>
          <a:p>
            <a:r>
              <a:rPr lang="en-US" sz="2000" b="1" dirty="0"/>
              <a:t>Time Management</a:t>
            </a:r>
            <a:r>
              <a:rPr lang="en-US" sz="2000" dirty="0"/>
              <a:t>: Balanced multiple tasks and deadlines effectively, ensuring timely project delivery.</a:t>
            </a:r>
          </a:p>
          <a:p>
            <a:endParaRPr lang="en-US" sz="2000" dirty="0"/>
          </a:p>
          <a:p>
            <a:r>
              <a:rPr lang="en-US" sz="2000" b="1" dirty="0"/>
              <a:t>How This Internship Helped Your Career</a:t>
            </a:r>
          </a:p>
          <a:p>
            <a:r>
              <a:rPr lang="en-US" sz="2000" dirty="0"/>
              <a:t>Gained industry-relevant skills in </a:t>
            </a:r>
            <a:r>
              <a:rPr lang="en-US" sz="2000" b="1" dirty="0"/>
              <a:t>full-stack development</a:t>
            </a:r>
            <a:r>
              <a:rPr lang="en-US" sz="2000" dirty="0"/>
              <a:t> (React, Spring Boot, and databases).</a:t>
            </a:r>
          </a:p>
          <a:p>
            <a:endParaRPr lang="en-US" sz="2000" dirty="0"/>
          </a:p>
          <a:p>
            <a:r>
              <a:rPr lang="en-US" sz="2000" dirty="0"/>
              <a:t>Improved problem-solving and debugging skills by working on real-world challenges.</a:t>
            </a:r>
          </a:p>
          <a:p>
            <a:endParaRPr lang="en-US" sz="2000" dirty="0"/>
          </a:p>
          <a:p>
            <a:r>
              <a:rPr lang="en-US" sz="2000" dirty="0"/>
              <a:t>Enhanced career prospects by working in a </a:t>
            </a:r>
            <a:r>
              <a:rPr lang="en-US" sz="2000" b="1" dirty="0"/>
              <a:t>team environment</a:t>
            </a:r>
            <a:r>
              <a:rPr lang="en-US" sz="2000" dirty="0"/>
              <a:t>, learning from experienced mentors, and gaining exposure to </a:t>
            </a:r>
            <a:r>
              <a:rPr lang="en-US" sz="2000" b="1" dirty="0"/>
              <a:t>best practices</a:t>
            </a:r>
            <a:r>
              <a:rPr lang="en-US" sz="2000" dirty="0"/>
              <a:t>.</a:t>
            </a:r>
          </a:p>
        </p:txBody>
      </p:sp>
      <p:sp>
        <p:nvSpPr>
          <p:cNvPr id="10" name="Freeform 13"/>
          <p:cNvSpPr/>
          <p:nvPr/>
        </p:nvSpPr>
        <p:spPr>
          <a:xfrm>
            <a:off x="15859172" y="285716"/>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p:cNvSpPr/>
          <p:nvPr/>
        </p:nvSpPr>
        <p:spPr>
          <a:xfrm>
            <a:off x="0" y="571468"/>
            <a:ext cx="9144000" cy="1165670"/>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nvGrpSpPr>
          <p:cNvPr id="3" name="Group 12"/>
          <p:cNvGrpSpPr/>
          <p:nvPr/>
        </p:nvGrpSpPr>
        <p:grpSpPr>
          <a:xfrm>
            <a:off x="0" y="571468"/>
            <a:ext cx="936307" cy="1165718"/>
            <a:chOff x="0" y="0"/>
            <a:chExt cx="1248410" cy="1554290"/>
          </a:xfrm>
        </p:grpSpPr>
        <p:sp>
          <p:nvSpPr>
            <p:cNvPr id="4" name="Freeform 13"/>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5" name="Rectangle 4"/>
          <p:cNvSpPr/>
          <p:nvPr/>
        </p:nvSpPr>
        <p:spPr>
          <a:xfrm>
            <a:off x="1214382" y="928658"/>
            <a:ext cx="5364417" cy="584775"/>
          </a:xfrm>
          <a:prstGeom prst="rect">
            <a:avLst/>
          </a:prstGeom>
        </p:spPr>
        <p:txBody>
          <a:bodyPr wrap="none">
            <a:spAutoFit/>
          </a:bodyPr>
          <a:lstStyle/>
          <a:p>
            <a:r>
              <a:rPr lang="en-US" sz="3200" b="1" dirty="0"/>
              <a:t>Future Scope &amp; Improvements</a:t>
            </a:r>
          </a:p>
        </p:txBody>
      </p:sp>
      <p:sp>
        <p:nvSpPr>
          <p:cNvPr id="6" name="Rectangle 5"/>
          <p:cNvSpPr/>
          <p:nvPr/>
        </p:nvSpPr>
        <p:spPr>
          <a:xfrm>
            <a:off x="1928762" y="1700034"/>
            <a:ext cx="12573088" cy="8586966"/>
          </a:xfrm>
          <a:prstGeom prst="rect">
            <a:avLst/>
          </a:prstGeom>
        </p:spPr>
        <p:txBody>
          <a:bodyPr wrap="square">
            <a:spAutoFit/>
          </a:bodyPr>
          <a:lstStyle/>
          <a:p>
            <a:r>
              <a:rPr lang="en-US" sz="2400" b="1" u="sng" dirty="0">
                <a:solidFill>
                  <a:srgbClr val="C00000"/>
                </a:solidFill>
              </a:rPr>
              <a:t>Enhancements for the Project</a:t>
            </a:r>
          </a:p>
          <a:p>
            <a:r>
              <a:rPr lang="en-US" sz="2400" b="1" dirty="0"/>
              <a:t>Performance Optimization</a:t>
            </a:r>
            <a:r>
              <a:rPr lang="en-US" sz="2400" dirty="0"/>
              <a:t>: Implement caching mechanisms and optimize API responses.</a:t>
            </a:r>
          </a:p>
          <a:p>
            <a:endParaRPr lang="en-US" sz="2400" dirty="0"/>
          </a:p>
          <a:p>
            <a:r>
              <a:rPr lang="en-US" sz="2400" b="1" dirty="0"/>
              <a:t>User Experience (UX) Enhancements</a:t>
            </a:r>
            <a:r>
              <a:rPr lang="en-US" sz="2400" dirty="0"/>
              <a:t>: Improve the UI/UX of the application for better accessibility and user flow.</a:t>
            </a:r>
          </a:p>
          <a:p>
            <a:endParaRPr lang="en-US" sz="2400" dirty="0"/>
          </a:p>
          <a:p>
            <a:r>
              <a:rPr lang="en-US" sz="2400" b="1" dirty="0"/>
              <a:t>Security</a:t>
            </a:r>
            <a:r>
              <a:rPr lang="en-US" sz="2400" dirty="0"/>
              <a:t>: Further enhance security with features like </a:t>
            </a:r>
            <a:r>
              <a:rPr lang="en-US" sz="2400" b="1" dirty="0"/>
              <a:t>role-based access control</a:t>
            </a:r>
            <a:r>
              <a:rPr lang="en-US" sz="2400" dirty="0"/>
              <a:t> (RBAC) and </a:t>
            </a:r>
            <a:r>
              <a:rPr lang="en-US" sz="2400" b="1" dirty="0" err="1"/>
              <a:t>OAuth</a:t>
            </a:r>
            <a:r>
              <a:rPr lang="en-US" sz="2400" dirty="0"/>
              <a:t>.</a:t>
            </a:r>
          </a:p>
          <a:p>
            <a:endParaRPr lang="en-US" sz="2400" dirty="0"/>
          </a:p>
          <a:p>
            <a:r>
              <a:rPr lang="en-US" sz="2400" b="1" u="sng" dirty="0">
                <a:solidFill>
                  <a:srgbClr val="C00000"/>
                </a:solidFill>
              </a:rPr>
              <a:t>Potential Next Steps</a:t>
            </a:r>
          </a:p>
          <a:p>
            <a:endParaRPr lang="en-US" sz="2400" b="1" u="sng" dirty="0">
              <a:solidFill>
                <a:srgbClr val="C00000"/>
              </a:solidFill>
            </a:endParaRPr>
          </a:p>
          <a:p>
            <a:r>
              <a:rPr lang="en-US" sz="2400" dirty="0"/>
              <a:t>Add </a:t>
            </a:r>
            <a:r>
              <a:rPr lang="en-US" sz="2400" b="1" dirty="0"/>
              <a:t>advanced features</a:t>
            </a:r>
            <a:r>
              <a:rPr lang="en-US" sz="2400" dirty="0"/>
              <a:t> like </a:t>
            </a:r>
            <a:r>
              <a:rPr lang="en-US" sz="2400" b="1" dirty="0"/>
              <a:t>search and filter options</a:t>
            </a:r>
            <a:r>
              <a:rPr lang="en-US" sz="2400" dirty="0"/>
              <a:t> for users and products.</a:t>
            </a:r>
          </a:p>
          <a:p>
            <a:endParaRPr lang="en-US" sz="2400" dirty="0"/>
          </a:p>
          <a:p>
            <a:r>
              <a:rPr lang="en-US" sz="2400" dirty="0"/>
              <a:t>Implement </a:t>
            </a:r>
            <a:r>
              <a:rPr lang="en-US" sz="2400" b="1" dirty="0"/>
              <a:t>real-time notifications</a:t>
            </a:r>
            <a:r>
              <a:rPr lang="en-US" sz="2400" dirty="0"/>
              <a:t> (e.g., for order updates) using </a:t>
            </a:r>
            <a:r>
              <a:rPr lang="en-US" sz="2400" b="1" dirty="0" err="1"/>
              <a:t>WebSockets</a:t>
            </a:r>
            <a:r>
              <a:rPr lang="en-US" sz="2400" dirty="0"/>
              <a:t>.</a:t>
            </a:r>
          </a:p>
          <a:p>
            <a:endParaRPr lang="en-US" sz="2400" dirty="0"/>
          </a:p>
          <a:p>
            <a:r>
              <a:rPr lang="en-US" sz="2400" dirty="0"/>
              <a:t>Conduct a </a:t>
            </a:r>
            <a:r>
              <a:rPr lang="en-US" sz="2400" b="1" dirty="0"/>
              <a:t>thorough testing phase</a:t>
            </a:r>
            <a:r>
              <a:rPr lang="en-US" sz="2400" dirty="0"/>
              <a:t> with automated tests and load testing.</a:t>
            </a:r>
          </a:p>
          <a:p>
            <a:endParaRPr lang="en-US" sz="2400" dirty="0"/>
          </a:p>
          <a:p>
            <a:r>
              <a:rPr lang="en-US" sz="2400" b="1" u="sng" dirty="0">
                <a:solidFill>
                  <a:srgbClr val="C00000"/>
                </a:solidFill>
              </a:rPr>
              <a:t>What You Plan to Learn Next</a:t>
            </a:r>
          </a:p>
          <a:p>
            <a:r>
              <a:rPr lang="en-US" sz="2400" b="1" dirty="0" err="1"/>
              <a:t>Microservices</a:t>
            </a:r>
            <a:r>
              <a:rPr lang="en-US" sz="2400" b="1" dirty="0"/>
              <a:t> Architecture</a:t>
            </a:r>
            <a:r>
              <a:rPr lang="en-US" sz="2400" dirty="0"/>
              <a:t>: Learn to develop </a:t>
            </a:r>
            <a:r>
              <a:rPr lang="en-US" sz="2400" dirty="0" err="1"/>
              <a:t>microservices</a:t>
            </a:r>
            <a:r>
              <a:rPr lang="en-US" sz="2400" dirty="0"/>
              <a:t> using Spring Cloud and </a:t>
            </a:r>
            <a:r>
              <a:rPr lang="en-US" sz="2400" dirty="0" err="1"/>
              <a:t>Docker</a:t>
            </a:r>
            <a:r>
              <a:rPr lang="en-US" sz="2400" dirty="0"/>
              <a:t>.</a:t>
            </a:r>
          </a:p>
          <a:p>
            <a:endParaRPr lang="en-US" sz="2400" dirty="0"/>
          </a:p>
          <a:p>
            <a:r>
              <a:rPr lang="en-US" sz="2400" b="1" dirty="0"/>
              <a:t>Advanced Frontend Development</a:t>
            </a:r>
            <a:r>
              <a:rPr lang="en-US" sz="2400" dirty="0"/>
              <a:t>: Improve React skills with </a:t>
            </a:r>
            <a:r>
              <a:rPr lang="en-US" sz="2400" b="1" dirty="0"/>
              <a:t>Next.js</a:t>
            </a:r>
            <a:r>
              <a:rPr lang="en-US" sz="2400" dirty="0"/>
              <a:t> and </a:t>
            </a:r>
            <a:r>
              <a:rPr lang="en-US" sz="2400" b="1" dirty="0"/>
              <a:t>State Management</a:t>
            </a:r>
            <a:r>
              <a:rPr lang="en-US" sz="2400" dirty="0"/>
              <a:t> (e.g., </a:t>
            </a:r>
            <a:r>
              <a:rPr lang="en-US" sz="2400" dirty="0" err="1"/>
              <a:t>Redux</a:t>
            </a:r>
            <a:r>
              <a:rPr lang="en-US" sz="2400" dirty="0"/>
              <a:t>, Context API).</a:t>
            </a:r>
          </a:p>
          <a:p>
            <a:endParaRPr lang="en-US" sz="2400" dirty="0"/>
          </a:p>
          <a:p>
            <a:r>
              <a:rPr lang="en-US" sz="2400" b="1" dirty="0"/>
              <a:t>Cloud Deployment</a:t>
            </a:r>
            <a:r>
              <a:rPr lang="en-US" sz="2400" dirty="0"/>
              <a:t>: Learn to deploy applications on </a:t>
            </a:r>
            <a:r>
              <a:rPr lang="en-US" sz="2400" b="1" dirty="0"/>
              <a:t>AWS</a:t>
            </a:r>
            <a:r>
              <a:rPr lang="en-US" sz="2400" dirty="0"/>
              <a:t> or </a:t>
            </a:r>
            <a:r>
              <a:rPr lang="en-US" sz="2400" b="1" dirty="0"/>
              <a:t>Azure</a:t>
            </a:r>
            <a:r>
              <a:rPr lang="en-US" sz="2400" dirty="0"/>
              <a:t> for scalability.</a:t>
            </a:r>
          </a:p>
        </p:txBody>
      </p:sp>
      <p:sp>
        <p:nvSpPr>
          <p:cNvPr id="7" name="Freeform 13"/>
          <p:cNvSpPr/>
          <p:nvPr/>
        </p:nvSpPr>
        <p:spPr>
          <a:xfrm>
            <a:off x="15859172" y="285716"/>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p:cNvSpPr/>
          <p:nvPr/>
        </p:nvSpPr>
        <p:spPr>
          <a:xfrm>
            <a:off x="0" y="571468"/>
            <a:ext cx="9144000" cy="1165670"/>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nvGrpSpPr>
          <p:cNvPr id="3" name="Group 12"/>
          <p:cNvGrpSpPr/>
          <p:nvPr/>
        </p:nvGrpSpPr>
        <p:grpSpPr>
          <a:xfrm>
            <a:off x="0" y="571468"/>
            <a:ext cx="936307" cy="1165718"/>
            <a:chOff x="0" y="0"/>
            <a:chExt cx="1248410" cy="1554290"/>
          </a:xfrm>
        </p:grpSpPr>
        <p:sp>
          <p:nvSpPr>
            <p:cNvPr id="4" name="Freeform 13"/>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5" name="Rectangle 4"/>
          <p:cNvSpPr/>
          <p:nvPr/>
        </p:nvSpPr>
        <p:spPr>
          <a:xfrm>
            <a:off x="1714448" y="928658"/>
            <a:ext cx="5498813" cy="584775"/>
          </a:xfrm>
          <a:prstGeom prst="rect">
            <a:avLst/>
          </a:prstGeom>
        </p:spPr>
        <p:txBody>
          <a:bodyPr wrap="none">
            <a:spAutoFit/>
          </a:bodyPr>
          <a:lstStyle/>
          <a:p>
            <a:r>
              <a:rPr lang="en-US" sz="3200" b="1" dirty="0"/>
              <a:t>Conclusion &amp; Acknowledgment</a:t>
            </a:r>
          </a:p>
        </p:txBody>
      </p:sp>
      <p:sp>
        <p:nvSpPr>
          <p:cNvPr id="6" name="Rectangle 5"/>
          <p:cNvSpPr/>
          <p:nvPr/>
        </p:nvSpPr>
        <p:spPr>
          <a:xfrm>
            <a:off x="1857324" y="2428856"/>
            <a:ext cx="11787238" cy="6370975"/>
          </a:xfrm>
          <a:prstGeom prst="rect">
            <a:avLst/>
          </a:prstGeom>
        </p:spPr>
        <p:txBody>
          <a:bodyPr wrap="square">
            <a:spAutoFit/>
          </a:bodyPr>
          <a:lstStyle/>
          <a:p>
            <a:r>
              <a:rPr lang="en-US" sz="2400" b="1" u="sng" dirty="0">
                <a:solidFill>
                  <a:srgbClr val="C00000"/>
                </a:solidFill>
              </a:rPr>
              <a:t>Summary of Internship Experience</a:t>
            </a:r>
          </a:p>
          <a:p>
            <a:endParaRPr lang="en-US" sz="2400" b="1" u="sng" dirty="0">
              <a:solidFill>
                <a:srgbClr val="C00000"/>
              </a:solidFill>
            </a:endParaRPr>
          </a:p>
          <a:p>
            <a:r>
              <a:rPr lang="en-US" sz="2400" dirty="0"/>
              <a:t>Gained hands-on experience in </a:t>
            </a:r>
            <a:r>
              <a:rPr lang="en-US" sz="2400" b="1" dirty="0"/>
              <a:t>full-stack development</a:t>
            </a:r>
            <a:r>
              <a:rPr lang="en-US" sz="2400" dirty="0"/>
              <a:t> with real-world challenges and collaborative teamwork.</a:t>
            </a:r>
          </a:p>
          <a:p>
            <a:endParaRPr lang="en-US" sz="2400" dirty="0"/>
          </a:p>
          <a:p>
            <a:r>
              <a:rPr lang="en-US" sz="2400" dirty="0"/>
              <a:t>Developed core technical skills and improved soft skills like communication, problem-solving, and time management.</a:t>
            </a:r>
          </a:p>
          <a:p>
            <a:endParaRPr lang="en-US" sz="2400" dirty="0"/>
          </a:p>
          <a:p>
            <a:r>
              <a:rPr lang="en-US" sz="2400" dirty="0"/>
              <a:t>Learned key industry practices and built a solid foundation for future projects and career growth.</a:t>
            </a:r>
          </a:p>
          <a:p>
            <a:endParaRPr lang="en-US" sz="2400" dirty="0"/>
          </a:p>
          <a:p>
            <a:r>
              <a:rPr lang="en-US" sz="2400" b="1" u="sng" dirty="0">
                <a:solidFill>
                  <a:srgbClr val="C00000"/>
                </a:solidFill>
              </a:rPr>
              <a:t>Gratitude to Mentors &amp; Team</a:t>
            </a:r>
          </a:p>
          <a:p>
            <a:endParaRPr lang="en-US" sz="2400" b="1" u="sng" dirty="0">
              <a:solidFill>
                <a:srgbClr val="C00000"/>
              </a:solidFill>
            </a:endParaRPr>
          </a:p>
          <a:p>
            <a:r>
              <a:rPr lang="en-US" sz="2400" dirty="0"/>
              <a:t>A special thank you to my </a:t>
            </a:r>
            <a:r>
              <a:rPr lang="en-US" sz="2400" b="1" dirty="0"/>
              <a:t>mentors</a:t>
            </a:r>
            <a:r>
              <a:rPr lang="en-US" sz="2400" dirty="0"/>
              <a:t> for their guidance and support throughout the internship.</a:t>
            </a:r>
          </a:p>
          <a:p>
            <a:endParaRPr lang="en-US" sz="2400" dirty="0"/>
          </a:p>
          <a:p>
            <a:r>
              <a:rPr lang="en-US" sz="2400" dirty="0"/>
              <a:t>Grateful to my </a:t>
            </a:r>
            <a:r>
              <a:rPr lang="en-US" sz="2400" b="1" dirty="0"/>
              <a:t>team</a:t>
            </a:r>
            <a:r>
              <a:rPr lang="en-US" sz="2400" dirty="0"/>
              <a:t> for their collaboration, learning together, and working toward common goals.</a:t>
            </a:r>
          </a:p>
        </p:txBody>
      </p:sp>
      <p:sp>
        <p:nvSpPr>
          <p:cNvPr id="7" name="Freeform 13"/>
          <p:cNvSpPr/>
          <p:nvPr/>
        </p:nvSpPr>
        <p:spPr>
          <a:xfrm>
            <a:off x="15859172" y="214278"/>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p:cNvSpPr/>
          <p:nvPr/>
        </p:nvSpPr>
        <p:spPr>
          <a:xfrm>
            <a:off x="0" y="571468"/>
            <a:ext cx="9144000" cy="1165670"/>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nvGrpSpPr>
          <p:cNvPr id="3" name="Group 12"/>
          <p:cNvGrpSpPr/>
          <p:nvPr/>
        </p:nvGrpSpPr>
        <p:grpSpPr>
          <a:xfrm>
            <a:off x="0" y="571468"/>
            <a:ext cx="936307" cy="1165718"/>
            <a:chOff x="0" y="0"/>
            <a:chExt cx="1248410" cy="1554290"/>
          </a:xfrm>
        </p:grpSpPr>
        <p:sp>
          <p:nvSpPr>
            <p:cNvPr id="4" name="Freeform 13"/>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5" name="Rectangle 4"/>
          <p:cNvSpPr/>
          <p:nvPr/>
        </p:nvSpPr>
        <p:spPr>
          <a:xfrm>
            <a:off x="4714844" y="3500426"/>
            <a:ext cx="14358974" cy="2246769"/>
          </a:xfrm>
          <a:prstGeom prst="rect">
            <a:avLst/>
          </a:prstGeom>
        </p:spPr>
        <p:txBody>
          <a:bodyPr wrap="square">
            <a:spAutoFit/>
          </a:bodyPr>
          <a:lstStyle/>
          <a:p>
            <a:endParaRPr lang="en-US" sz="2800" dirty="0"/>
          </a:p>
          <a:p>
            <a:pPr lvl="1"/>
            <a:r>
              <a:rPr lang="en-US" sz="2800" dirty="0"/>
              <a:t>Feel free to ask any questions or clarifications.</a:t>
            </a:r>
          </a:p>
          <a:p>
            <a:pPr lvl="1"/>
            <a:endParaRPr lang="en-US" sz="2800" dirty="0"/>
          </a:p>
          <a:p>
            <a:pPr lvl="1"/>
            <a:r>
              <a:rPr lang="en-US" sz="2800" dirty="0"/>
              <a:t>Happy to discuss anything related to the internship,</a:t>
            </a:r>
          </a:p>
          <a:p>
            <a:pPr lvl="1"/>
            <a:r>
              <a:rPr lang="en-US" sz="2800" dirty="0"/>
              <a:t> projects, or technologies used.</a:t>
            </a:r>
          </a:p>
        </p:txBody>
      </p:sp>
      <p:sp>
        <p:nvSpPr>
          <p:cNvPr id="6" name="Rectangle 5"/>
          <p:cNvSpPr/>
          <p:nvPr/>
        </p:nvSpPr>
        <p:spPr>
          <a:xfrm>
            <a:off x="2428828" y="857220"/>
            <a:ext cx="3791231" cy="584775"/>
          </a:xfrm>
          <a:prstGeom prst="rect">
            <a:avLst/>
          </a:prstGeom>
        </p:spPr>
        <p:txBody>
          <a:bodyPr wrap="none">
            <a:spAutoFit/>
          </a:bodyPr>
          <a:lstStyle/>
          <a:p>
            <a:r>
              <a:rPr lang="en-US" sz="3200" b="1" dirty="0" err="1"/>
              <a:t>Queastion</a:t>
            </a:r>
            <a:r>
              <a:rPr lang="en-US" sz="3200" b="1" dirty="0"/>
              <a:t> &amp; Answer </a:t>
            </a:r>
          </a:p>
        </p:txBody>
      </p:sp>
      <p:sp>
        <p:nvSpPr>
          <p:cNvPr id="7" name="Rectangle 6"/>
          <p:cNvSpPr/>
          <p:nvPr/>
        </p:nvSpPr>
        <p:spPr>
          <a:xfrm>
            <a:off x="4857720" y="2214542"/>
            <a:ext cx="8211287" cy="707886"/>
          </a:xfrm>
          <a:prstGeom prst="rect">
            <a:avLst/>
          </a:prstGeom>
        </p:spPr>
        <p:txBody>
          <a:bodyPr wrap="none">
            <a:spAutoFit/>
          </a:bodyPr>
          <a:lstStyle/>
          <a:p>
            <a:r>
              <a:rPr lang="en-US" sz="4000" b="1" u="sng" dirty="0">
                <a:solidFill>
                  <a:srgbClr val="C00000"/>
                </a:solidFill>
              </a:rPr>
              <a:t>Encourage Audience to Ask Questions</a:t>
            </a:r>
          </a:p>
        </p:txBody>
      </p:sp>
      <p:sp>
        <p:nvSpPr>
          <p:cNvPr id="8" name="Freeform 13"/>
          <p:cNvSpPr/>
          <p:nvPr/>
        </p:nvSpPr>
        <p:spPr>
          <a:xfrm>
            <a:off x="15930610" y="285716"/>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13560" y="1188075"/>
            <a:ext cx="7174440" cy="9098925"/>
            <a:chOff x="0" y="0"/>
            <a:chExt cx="9565920" cy="12131900"/>
          </a:xfrm>
        </p:grpSpPr>
        <p:sp>
          <p:nvSpPr>
            <p:cNvPr id="3" name="Freeform 3"/>
            <p:cNvSpPr/>
            <p:nvPr/>
          </p:nvSpPr>
          <p:spPr>
            <a:xfrm>
              <a:off x="0" y="0"/>
              <a:ext cx="9565894" cy="12131929"/>
            </a:xfrm>
            <a:custGeom>
              <a:avLst/>
              <a:gdLst/>
              <a:ahLst/>
              <a:cxnLst/>
              <a:rect l="l" t="t" r="r" b="b"/>
              <a:pathLst>
                <a:path w="9565894" h="12131929">
                  <a:moveTo>
                    <a:pt x="0" y="12131929"/>
                  </a:moveTo>
                  <a:lnTo>
                    <a:pt x="9565894" y="12131929"/>
                  </a:lnTo>
                  <a:lnTo>
                    <a:pt x="9565894" y="10708767"/>
                  </a:lnTo>
                  <a:lnTo>
                    <a:pt x="9565894" y="9285605"/>
                  </a:lnTo>
                  <a:lnTo>
                    <a:pt x="9565894" y="7629144"/>
                  </a:lnTo>
                  <a:lnTo>
                    <a:pt x="9565894" y="6206109"/>
                  </a:lnTo>
                  <a:lnTo>
                    <a:pt x="9565894" y="4782947"/>
                  </a:lnTo>
                  <a:lnTo>
                    <a:pt x="4782947" y="0"/>
                  </a:lnTo>
                  <a:lnTo>
                    <a:pt x="0" y="4782947"/>
                  </a:lnTo>
                  <a:lnTo>
                    <a:pt x="0" y="6206109"/>
                  </a:lnTo>
                  <a:lnTo>
                    <a:pt x="0" y="7629144"/>
                  </a:lnTo>
                  <a:lnTo>
                    <a:pt x="0" y="9285605"/>
                  </a:lnTo>
                  <a:lnTo>
                    <a:pt x="0" y="10708767"/>
                  </a:lnTo>
                  <a:close/>
                </a:path>
              </a:pathLst>
            </a:custGeom>
            <a:solidFill>
              <a:srgbClr val="DDDDDD"/>
            </a:solidFill>
          </p:spPr>
        </p:sp>
      </p:grpSp>
      <p:sp>
        <p:nvSpPr>
          <p:cNvPr id="4" name="TextBox 4"/>
          <p:cNvSpPr txBox="1"/>
          <p:nvPr/>
        </p:nvSpPr>
        <p:spPr>
          <a:xfrm>
            <a:off x="1857324" y="4143368"/>
            <a:ext cx="8203883" cy="2769989"/>
          </a:xfrm>
          <a:prstGeom prst="rect">
            <a:avLst/>
          </a:prstGeom>
          <a:solidFill>
            <a:schemeClr val="bg1"/>
          </a:solidFill>
        </p:spPr>
        <p:txBody>
          <a:bodyPr wrap="square" lIns="0" tIns="0" rIns="0" bIns="0" rtlCol="0" anchor="t">
            <a:spAutoFit/>
          </a:bodyPr>
          <a:lstStyle/>
          <a:p>
            <a:pPr algn="l">
              <a:lnSpc>
                <a:spcPts val="10800"/>
              </a:lnSpc>
            </a:pPr>
            <a:r>
              <a:rPr lang="en-US" sz="9000" b="1" dirty="0">
                <a:solidFill>
                  <a:srgbClr val="E72929"/>
                </a:solidFill>
                <a:latin typeface="Futura Ultra-Bold"/>
                <a:ea typeface="Futura Ultra-Bold"/>
                <a:cs typeface="Futura Ultra-Bold"/>
                <a:sym typeface="Futura Ultra-Bold"/>
              </a:rPr>
              <a:t>Thank</a:t>
            </a:r>
          </a:p>
          <a:p>
            <a:pPr algn="l">
              <a:lnSpc>
                <a:spcPts val="10800"/>
              </a:lnSpc>
            </a:pPr>
            <a:r>
              <a:rPr lang="en-US" sz="9000" b="1" dirty="0">
                <a:solidFill>
                  <a:srgbClr val="E72929"/>
                </a:solidFill>
                <a:latin typeface="Futura Ultra-Bold"/>
                <a:ea typeface="Futura Ultra-Bold"/>
                <a:cs typeface="Futura Ultra-Bold"/>
                <a:sym typeface="Futura Ultra-Bold"/>
              </a:rPr>
              <a:t>You</a:t>
            </a:r>
          </a:p>
        </p:txBody>
      </p:sp>
      <p:grpSp>
        <p:nvGrpSpPr>
          <p:cNvPr id="5" name="Group 5"/>
          <p:cNvGrpSpPr/>
          <p:nvPr/>
        </p:nvGrpSpPr>
        <p:grpSpPr>
          <a:xfrm>
            <a:off x="7526340" y="0"/>
            <a:ext cx="7174440" cy="6964251"/>
            <a:chOff x="0" y="0"/>
            <a:chExt cx="9565920" cy="9285668"/>
          </a:xfrm>
        </p:grpSpPr>
        <p:sp>
          <p:nvSpPr>
            <p:cNvPr id="6" name="Freeform 6"/>
            <p:cNvSpPr/>
            <p:nvPr/>
          </p:nvSpPr>
          <p:spPr>
            <a:xfrm>
              <a:off x="0" y="0"/>
              <a:ext cx="9565894" cy="9285605"/>
            </a:xfrm>
            <a:custGeom>
              <a:avLst/>
              <a:gdLst/>
              <a:ahLst/>
              <a:cxnLst/>
              <a:rect l="l" t="t" r="r" b="b"/>
              <a:pathLst>
                <a:path w="9565894" h="9285605">
                  <a:moveTo>
                    <a:pt x="4782947" y="9285605"/>
                  </a:moveTo>
                  <a:lnTo>
                    <a:pt x="9565894" y="4502658"/>
                  </a:lnTo>
                  <a:lnTo>
                    <a:pt x="9565894" y="0"/>
                  </a:lnTo>
                  <a:lnTo>
                    <a:pt x="0" y="0"/>
                  </a:lnTo>
                  <a:lnTo>
                    <a:pt x="0" y="4502658"/>
                  </a:lnTo>
                  <a:close/>
                </a:path>
              </a:pathLst>
            </a:custGeom>
            <a:solidFill>
              <a:srgbClr val="C00000"/>
            </a:solidFill>
          </p:spPr>
          <p:style>
            <a:lnRef idx="2">
              <a:schemeClr val="accent2"/>
            </a:lnRef>
            <a:fillRef idx="1">
              <a:schemeClr val="lt1"/>
            </a:fillRef>
            <a:effectRef idx="0">
              <a:schemeClr val="accent2"/>
            </a:effectRef>
            <a:fontRef idx="minor">
              <a:schemeClr val="dk1"/>
            </a:fontRef>
          </p:style>
        </p:sp>
      </p:grpSp>
      <p:grpSp>
        <p:nvGrpSpPr>
          <p:cNvPr id="7" name="Group 7"/>
          <p:cNvGrpSpPr/>
          <p:nvPr/>
        </p:nvGrpSpPr>
        <p:grpSpPr>
          <a:xfrm>
            <a:off x="11237181" y="2209800"/>
            <a:ext cx="6927198" cy="6927198"/>
            <a:chOff x="0" y="0"/>
            <a:chExt cx="9236264" cy="9236264"/>
          </a:xfrm>
        </p:grpSpPr>
        <p:sp>
          <p:nvSpPr>
            <p:cNvPr id="8" name="Freeform 8"/>
            <p:cNvSpPr/>
            <p:nvPr/>
          </p:nvSpPr>
          <p:spPr>
            <a:xfrm>
              <a:off x="0" y="0"/>
              <a:ext cx="9236202" cy="9236202"/>
            </a:xfrm>
            <a:custGeom>
              <a:avLst/>
              <a:gdLst/>
              <a:ahLst/>
              <a:cxnLst/>
              <a:rect l="l" t="t" r="r" b="b"/>
              <a:pathLst>
                <a:path w="9236202" h="9236202">
                  <a:moveTo>
                    <a:pt x="0" y="4618101"/>
                  </a:moveTo>
                  <a:lnTo>
                    <a:pt x="4618101" y="0"/>
                  </a:lnTo>
                  <a:lnTo>
                    <a:pt x="9236202" y="4618101"/>
                  </a:lnTo>
                  <a:lnTo>
                    <a:pt x="4618101" y="9236202"/>
                  </a:lnTo>
                  <a:close/>
                </a:path>
              </a:pathLst>
            </a:custGeom>
            <a:solidFill>
              <a:srgbClr val="DDDDDD"/>
            </a:solidFill>
          </p:spPr>
        </p:sp>
      </p:grpSp>
      <p:grpSp>
        <p:nvGrpSpPr>
          <p:cNvPr id="9" name="Group 9"/>
          <p:cNvGrpSpPr/>
          <p:nvPr/>
        </p:nvGrpSpPr>
        <p:grpSpPr>
          <a:xfrm>
            <a:off x="11953461" y="2926080"/>
            <a:ext cx="5494638" cy="5494638"/>
            <a:chOff x="0" y="0"/>
            <a:chExt cx="7326184" cy="7326184"/>
          </a:xfrm>
        </p:grpSpPr>
        <p:sp>
          <p:nvSpPr>
            <p:cNvPr id="10" name="Freeform 10"/>
            <p:cNvSpPr/>
            <p:nvPr/>
          </p:nvSpPr>
          <p:spPr>
            <a:xfrm>
              <a:off x="0" y="0"/>
              <a:ext cx="7326122" cy="7326122"/>
            </a:xfrm>
            <a:custGeom>
              <a:avLst/>
              <a:gdLst/>
              <a:ahLst/>
              <a:cxnLst/>
              <a:rect l="l" t="t" r="r" b="b"/>
              <a:pathLst>
                <a:path w="7326122" h="7326122">
                  <a:moveTo>
                    <a:pt x="0" y="3663061"/>
                  </a:moveTo>
                  <a:lnTo>
                    <a:pt x="3663061" y="0"/>
                  </a:lnTo>
                  <a:lnTo>
                    <a:pt x="7326122" y="3663061"/>
                  </a:lnTo>
                  <a:lnTo>
                    <a:pt x="3663061" y="7326122"/>
                  </a:lnTo>
                  <a:close/>
                </a:path>
              </a:pathLst>
            </a:custGeom>
            <a:blipFill>
              <a:blip r:embed="rId2"/>
              <a:stretch>
                <a:fillRect l="-12180" r="-37912"/>
              </a:stretch>
            </a:blipFill>
          </p:spPr>
        </p:sp>
      </p:grpSp>
      <p:grpSp>
        <p:nvGrpSpPr>
          <p:cNvPr id="11" name="Group 11"/>
          <p:cNvGrpSpPr/>
          <p:nvPr/>
        </p:nvGrpSpPr>
        <p:grpSpPr>
          <a:xfrm>
            <a:off x="13674399" y="5673399"/>
            <a:ext cx="4613601" cy="4613601"/>
            <a:chOff x="0" y="0"/>
            <a:chExt cx="6151468" cy="6151468"/>
          </a:xfrm>
          <a:solidFill>
            <a:srgbClr val="C00000"/>
          </a:solidFill>
        </p:grpSpPr>
        <p:sp>
          <p:nvSpPr>
            <p:cNvPr id="12" name="Freeform 12"/>
            <p:cNvSpPr/>
            <p:nvPr/>
          </p:nvSpPr>
          <p:spPr>
            <a:xfrm>
              <a:off x="0" y="0"/>
              <a:ext cx="6151499" cy="6151499"/>
            </a:xfrm>
            <a:custGeom>
              <a:avLst/>
              <a:gdLst/>
              <a:ahLst/>
              <a:cxnLst/>
              <a:rect l="l" t="t" r="r" b="b"/>
              <a:pathLst>
                <a:path w="6151499" h="6151499">
                  <a:moveTo>
                    <a:pt x="6151499" y="6151499"/>
                  </a:moveTo>
                  <a:lnTo>
                    <a:pt x="6151499" y="0"/>
                  </a:lnTo>
                  <a:lnTo>
                    <a:pt x="0" y="6151499"/>
                  </a:lnTo>
                  <a:close/>
                </a:path>
              </a:pathLst>
            </a:custGeom>
            <a:grpFill/>
          </p:spPr>
        </p:sp>
      </p:grpSp>
      <p:sp>
        <p:nvSpPr>
          <p:cNvPr id="16" name="Freeform 13"/>
          <p:cNvSpPr/>
          <p:nvPr/>
        </p:nvSpPr>
        <p:spPr>
          <a:xfrm>
            <a:off x="15859172" y="357154"/>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9746"/>
            <a:ext cx="9144000" cy="1165718"/>
            <a:chOff x="0" y="0"/>
            <a:chExt cx="12192000" cy="1554290"/>
          </a:xfrm>
        </p:grpSpPr>
        <p:sp>
          <p:nvSpPr>
            <p:cNvPr id="3" name="Freeform 3"/>
            <p:cNvSpPr/>
            <p:nvPr/>
          </p:nvSpPr>
          <p:spPr>
            <a:xfrm>
              <a:off x="0" y="0"/>
              <a:ext cx="12192000" cy="1554226"/>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sp>
        <p:nvSpPr>
          <p:cNvPr id="4" name="TextBox 4"/>
          <p:cNvSpPr txBox="1"/>
          <p:nvPr/>
        </p:nvSpPr>
        <p:spPr>
          <a:xfrm>
            <a:off x="1028700" y="754942"/>
            <a:ext cx="6375082" cy="619125"/>
          </a:xfrm>
          <a:prstGeom prst="rect">
            <a:avLst/>
          </a:prstGeom>
        </p:spPr>
        <p:txBody>
          <a:bodyPr lIns="0" tIns="0" rIns="0" bIns="0" rtlCol="0" anchor="t">
            <a:spAutoFit/>
          </a:bodyPr>
          <a:lstStyle/>
          <a:p>
            <a:pPr algn="l">
              <a:lnSpc>
                <a:spcPts val="4320"/>
              </a:lnSpc>
            </a:pPr>
            <a:r>
              <a:rPr lang="en-US" sz="3600" b="1" dirty="0">
                <a:solidFill>
                  <a:srgbClr val="000000"/>
                </a:solidFill>
                <a:latin typeface="Futura Ultra-Bold"/>
                <a:ea typeface="Futura Ultra-Bold"/>
                <a:cs typeface="Futura Ultra-Bold"/>
                <a:sym typeface="Futura Ultra-Bold"/>
              </a:rPr>
              <a:t>Introduction</a:t>
            </a:r>
          </a:p>
        </p:txBody>
      </p:sp>
      <p:grpSp>
        <p:nvGrpSpPr>
          <p:cNvPr id="5" name="Group 5"/>
          <p:cNvGrpSpPr/>
          <p:nvPr/>
        </p:nvGrpSpPr>
        <p:grpSpPr>
          <a:xfrm>
            <a:off x="0" y="519746"/>
            <a:ext cx="936307" cy="1165718"/>
            <a:chOff x="0" y="0"/>
            <a:chExt cx="1248410" cy="1554290"/>
          </a:xfrm>
        </p:grpSpPr>
        <p:sp>
          <p:nvSpPr>
            <p:cNvPr id="6" name="Freeform 6"/>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grpSp>
        <p:nvGrpSpPr>
          <p:cNvPr id="7" name="Group 7"/>
          <p:cNvGrpSpPr/>
          <p:nvPr/>
        </p:nvGrpSpPr>
        <p:grpSpPr>
          <a:xfrm>
            <a:off x="642878" y="3286112"/>
            <a:ext cx="6572296" cy="5072098"/>
            <a:chOff x="0" y="0"/>
            <a:chExt cx="10801350" cy="7466348"/>
          </a:xfrm>
        </p:grpSpPr>
        <p:sp>
          <p:nvSpPr>
            <p:cNvPr id="8" name="Freeform 8"/>
            <p:cNvSpPr/>
            <p:nvPr/>
          </p:nvSpPr>
          <p:spPr>
            <a:xfrm>
              <a:off x="0" y="0"/>
              <a:ext cx="10801350" cy="7466330"/>
            </a:xfrm>
            <a:custGeom>
              <a:avLst/>
              <a:gdLst/>
              <a:ahLst/>
              <a:cxnLst/>
              <a:rect l="l" t="t" r="r" b="b"/>
              <a:pathLst>
                <a:path w="10801350" h="7466330">
                  <a:moveTo>
                    <a:pt x="0" y="0"/>
                  </a:moveTo>
                  <a:lnTo>
                    <a:pt x="10801350" y="0"/>
                  </a:lnTo>
                  <a:lnTo>
                    <a:pt x="10801350" y="7466330"/>
                  </a:lnTo>
                  <a:lnTo>
                    <a:pt x="0" y="7466330"/>
                  </a:lnTo>
                  <a:close/>
                </a:path>
              </a:pathLst>
            </a:custGeom>
            <a:blipFill>
              <a:blip r:embed="rId2" cstate="print"/>
              <a:stretch>
                <a:fillRect l="-1875" r="-1875"/>
              </a:stretch>
            </a:blipFill>
          </p:spPr>
        </p:sp>
      </p:grpSp>
      <p:sp>
        <p:nvSpPr>
          <p:cNvPr id="9" name="TextBox 9"/>
          <p:cNvSpPr txBox="1"/>
          <p:nvPr/>
        </p:nvSpPr>
        <p:spPr>
          <a:xfrm>
            <a:off x="8715372" y="1863401"/>
            <a:ext cx="7000167" cy="461665"/>
          </a:xfrm>
          <a:prstGeom prst="rect">
            <a:avLst/>
          </a:prstGeom>
        </p:spPr>
        <p:txBody>
          <a:bodyPr lIns="0" tIns="0" rIns="0" bIns="0" rtlCol="0" anchor="t">
            <a:spAutoFit/>
          </a:bodyPr>
          <a:lstStyle/>
          <a:p>
            <a:pPr>
              <a:lnSpc>
                <a:spcPts val="3600"/>
              </a:lnSpc>
            </a:pPr>
            <a:r>
              <a:rPr lang="en-US" sz="3200" b="1" dirty="0">
                <a:solidFill>
                  <a:srgbClr val="C00000"/>
                </a:solidFill>
              </a:rPr>
              <a:t>Education, Background</a:t>
            </a:r>
            <a:endParaRPr lang="en-US" sz="3000" b="1" dirty="0">
              <a:solidFill>
                <a:srgbClr val="C00000"/>
              </a:solidFill>
              <a:latin typeface="Futura Ultra-Bold"/>
              <a:ea typeface="Futura Ultra-Bold"/>
              <a:cs typeface="Futura Ultra-Bold"/>
              <a:sym typeface="Futura Ultra-Bold"/>
            </a:endParaRPr>
          </a:p>
        </p:txBody>
      </p:sp>
      <p:sp>
        <p:nvSpPr>
          <p:cNvPr id="10" name="TextBox 10"/>
          <p:cNvSpPr txBox="1"/>
          <p:nvPr/>
        </p:nvSpPr>
        <p:spPr>
          <a:xfrm>
            <a:off x="8783960" y="2397956"/>
            <a:ext cx="8861162" cy="1538883"/>
          </a:xfrm>
          <a:prstGeom prst="rect">
            <a:avLst/>
          </a:prstGeom>
        </p:spPr>
        <p:txBody>
          <a:bodyPr wrap="square" lIns="0" tIns="0" rIns="0" bIns="0" rtlCol="0" anchor="t">
            <a:spAutoFit/>
          </a:bodyPr>
          <a:lstStyle/>
          <a:p>
            <a:pPr algn="just"/>
            <a:r>
              <a:rPr lang="en-US" sz="2000" dirty="0"/>
              <a:t>I am currently pursuing a Computer Science and Engineering degree from Mangalore Institute of Technology and Engineering . I have hands-on experience in software development and contributed to building a Car Rental Management System during my internship. My technical skills include React.js for frontend development, and I am currently working on integrating the backend using Flask and MySQL.</a:t>
            </a:r>
          </a:p>
        </p:txBody>
      </p:sp>
      <p:sp>
        <p:nvSpPr>
          <p:cNvPr id="11" name="Rectangle 10"/>
          <p:cNvSpPr/>
          <p:nvPr/>
        </p:nvSpPr>
        <p:spPr>
          <a:xfrm>
            <a:off x="8572496" y="6143632"/>
            <a:ext cx="6722738" cy="553998"/>
          </a:xfrm>
          <a:prstGeom prst="rect">
            <a:avLst/>
          </a:prstGeom>
        </p:spPr>
        <p:txBody>
          <a:bodyPr wrap="none">
            <a:spAutoFit/>
          </a:bodyPr>
          <a:lstStyle/>
          <a:p>
            <a:pPr>
              <a:lnSpc>
                <a:spcPts val="3600"/>
              </a:lnSpc>
            </a:pPr>
            <a:r>
              <a:rPr lang="en-US" sz="3200" b="1" dirty="0">
                <a:solidFill>
                  <a:srgbClr val="C00000"/>
                </a:solidFill>
              </a:rPr>
              <a:t>Short introduction about the company</a:t>
            </a:r>
            <a:endParaRPr lang="en-US" sz="3200" b="1" dirty="0">
              <a:solidFill>
                <a:srgbClr val="C00000"/>
              </a:solidFill>
              <a:latin typeface="Futura Ultra-Bold"/>
              <a:ea typeface="Futura Ultra-Bold"/>
              <a:cs typeface="Futura Ultra-Bold"/>
              <a:sym typeface="Futura Ultra-Bold"/>
            </a:endParaRPr>
          </a:p>
        </p:txBody>
      </p:sp>
      <p:sp>
        <p:nvSpPr>
          <p:cNvPr id="12" name="Rectangle 11"/>
          <p:cNvSpPr/>
          <p:nvPr/>
        </p:nvSpPr>
        <p:spPr>
          <a:xfrm>
            <a:off x="8653928" y="4027091"/>
            <a:ext cx="4837799" cy="553998"/>
          </a:xfrm>
          <a:prstGeom prst="rect">
            <a:avLst/>
          </a:prstGeom>
        </p:spPr>
        <p:txBody>
          <a:bodyPr wrap="none">
            <a:spAutoFit/>
          </a:bodyPr>
          <a:lstStyle/>
          <a:p>
            <a:pPr lvl="0">
              <a:lnSpc>
                <a:spcPts val="3600"/>
              </a:lnSpc>
            </a:pPr>
            <a:r>
              <a:rPr lang="en-US" sz="3200" b="1" dirty="0">
                <a:solidFill>
                  <a:srgbClr val="C00000"/>
                </a:solidFill>
              </a:rPr>
              <a:t>What you aimed to achieve</a:t>
            </a:r>
            <a:endParaRPr lang="en-US" sz="3200" b="1" dirty="0">
              <a:solidFill>
                <a:srgbClr val="C00000"/>
              </a:solidFill>
              <a:latin typeface="Futura Ultra-Bold"/>
              <a:ea typeface="Futura Ultra-Bold"/>
              <a:cs typeface="Futura Ultra-Bold"/>
              <a:sym typeface="Futura Ultra-Bold"/>
            </a:endParaRPr>
          </a:p>
        </p:txBody>
      </p:sp>
      <p:sp>
        <p:nvSpPr>
          <p:cNvPr id="13" name="Rectangle 12"/>
          <p:cNvSpPr/>
          <p:nvPr/>
        </p:nvSpPr>
        <p:spPr>
          <a:xfrm>
            <a:off x="8715372" y="4546753"/>
            <a:ext cx="8929750" cy="1631216"/>
          </a:xfrm>
          <a:prstGeom prst="rect">
            <a:avLst/>
          </a:prstGeom>
        </p:spPr>
        <p:txBody>
          <a:bodyPr wrap="square">
            <a:spAutoFit/>
          </a:bodyPr>
          <a:lstStyle/>
          <a:p>
            <a:pPr algn="just"/>
            <a:r>
              <a:rPr lang="en-US" sz="2000" dirty="0"/>
              <a:t>The objective of my internship was to apply theoretical knowledge to practical software development tasks. I aimed to strengthen my frontend skills using React, gain hands-on exposure to Python and Flask for backend development, and contribute meaningfully to building a functional Car Rental Management System under the mentorship of </a:t>
            </a:r>
            <a:r>
              <a:rPr lang="en-US" sz="2000" dirty="0" err="1"/>
              <a:t>DLithe</a:t>
            </a:r>
            <a:r>
              <a:rPr lang="en-US" sz="2000" dirty="0"/>
              <a:t> Consultancy Services.</a:t>
            </a:r>
          </a:p>
        </p:txBody>
      </p:sp>
      <p:sp>
        <p:nvSpPr>
          <p:cNvPr id="14" name="Rectangle 13"/>
          <p:cNvSpPr/>
          <p:nvPr/>
        </p:nvSpPr>
        <p:spPr>
          <a:xfrm>
            <a:off x="8788381" y="6583660"/>
            <a:ext cx="9144000" cy="4339650"/>
          </a:xfrm>
          <a:prstGeom prst="rect">
            <a:avLst/>
          </a:prstGeom>
        </p:spPr>
        <p:txBody>
          <a:bodyPr wrap="square">
            <a:spAutoFit/>
          </a:bodyPr>
          <a:lstStyle/>
          <a:p>
            <a:pPr algn="just" fontAlgn="base"/>
            <a:r>
              <a:rPr lang="en-US" sz="1900" dirty="0"/>
              <a:t>Academic Institutions, since the year 2018. With experiences drawn from corporate time, the foundation of DLithe is built to innovate products that transform the upcoming generation. Our expertise in Embedded Systems, Robotics, Internet of Things, Cyber Security, and Artificial Intelligence is helping academics institutions to align with industry needs. Since inception, we have established 8 development centers enabling student community to work on research and development. Our services to IT companies have reduced the hiring cycle time and led to cost effective measures to source the best talent from on and off campus. We have transformed many lives by imparting 360 degree learning – Domain, Process &amp; Technology, keeping focus on Customer Experience and Operational Excellence objectives. We are proud to say, DLithe is a bootstrap company with strong foundation, experience, trust and commitment to build an agile workforce towards industry need.</a:t>
            </a:r>
          </a:p>
          <a:p>
            <a:r>
              <a:rPr lang="en-US" sz="1900" dirty="0"/>
              <a:t/>
            </a:r>
            <a:br>
              <a:rPr lang="en-US" sz="1900" dirty="0"/>
            </a:br>
            <a:endParaRPr lang="en-US" sz="1900" dirty="0"/>
          </a:p>
        </p:txBody>
      </p:sp>
      <p:sp>
        <p:nvSpPr>
          <p:cNvPr id="15" name="Freeform 13"/>
          <p:cNvSpPr/>
          <p:nvPr/>
        </p:nvSpPr>
        <p:spPr>
          <a:xfrm>
            <a:off x="15716296" y="285716"/>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708905" y="1920612"/>
            <a:ext cx="6577707" cy="923330"/>
          </a:xfrm>
          <a:prstGeom prst="rect">
            <a:avLst/>
          </a:prstGeom>
        </p:spPr>
        <p:txBody>
          <a:bodyPr lIns="0" tIns="0" rIns="0" bIns="0" rtlCol="0" anchor="t">
            <a:spAutoFit/>
          </a:bodyPr>
          <a:lstStyle/>
          <a:p>
            <a:pPr>
              <a:lnSpc>
                <a:spcPts val="3600"/>
              </a:lnSpc>
            </a:pPr>
            <a:r>
              <a:rPr lang="en-US" sz="3200" dirty="0">
                <a:solidFill>
                  <a:srgbClr val="C00000"/>
                </a:solidFill>
              </a:rPr>
              <a:t>React based Car Rental Management System</a:t>
            </a:r>
            <a:endParaRPr lang="en-US" sz="3000" b="1" dirty="0">
              <a:solidFill>
                <a:srgbClr val="C00000"/>
              </a:solidFill>
              <a:latin typeface="Futura Ultra-Bold"/>
              <a:ea typeface="Futura Ultra-Bold"/>
              <a:cs typeface="Futura Ultra-Bold"/>
              <a:sym typeface="Futura Ultra-Bold"/>
            </a:endParaRPr>
          </a:p>
        </p:txBody>
      </p:sp>
      <p:sp>
        <p:nvSpPr>
          <p:cNvPr id="10" name="TextBox 10"/>
          <p:cNvSpPr txBox="1"/>
          <p:nvPr/>
        </p:nvSpPr>
        <p:spPr>
          <a:xfrm>
            <a:off x="683168" y="2878055"/>
            <a:ext cx="7138951" cy="3237040"/>
          </a:xfrm>
          <a:prstGeom prst="rect">
            <a:avLst/>
          </a:prstGeom>
        </p:spPr>
        <p:txBody>
          <a:bodyPr wrap="square" lIns="0" tIns="0" rIns="0" bIns="0" rtlCol="0" anchor="t">
            <a:spAutoFit/>
          </a:bodyPr>
          <a:lstStyle/>
          <a:p>
            <a:pPr>
              <a:lnSpc>
                <a:spcPts val="3240"/>
              </a:lnSpc>
            </a:pPr>
            <a:r>
              <a:rPr lang="en-US" dirty="0"/>
              <a:t>The project involved developing a Car Rental Management System where users could browse available vehicles, register/login, and manage their bookings . The system is designed to streamline the rental process through a responsive and user-friendly interface built using React. Backend integration with Flask (in progress) will handle API endpoints, authentication, and data processing. MySQL is planned for managing vehicle, user, and booking records. The platform aims to simplify vehicle rentals for both customers and administrators while supporting scalability and real-time data operations.</a:t>
            </a:r>
            <a:endParaRPr lang="en-US" sz="1800" dirty="0">
              <a:solidFill>
                <a:srgbClr val="000000"/>
              </a:solidFill>
              <a:latin typeface="Futura"/>
              <a:ea typeface="Futura"/>
              <a:cs typeface="Futura"/>
              <a:sym typeface="Futura"/>
            </a:endParaRPr>
          </a:p>
        </p:txBody>
      </p:sp>
      <p:grpSp>
        <p:nvGrpSpPr>
          <p:cNvPr id="11" name="Group 11"/>
          <p:cNvGrpSpPr/>
          <p:nvPr/>
        </p:nvGrpSpPr>
        <p:grpSpPr>
          <a:xfrm>
            <a:off x="0" y="519746"/>
            <a:ext cx="9144000" cy="1165718"/>
            <a:chOff x="0" y="0"/>
            <a:chExt cx="12192000" cy="1554290"/>
          </a:xfrm>
        </p:grpSpPr>
        <p:sp>
          <p:nvSpPr>
            <p:cNvPr id="12" name="Freeform 12"/>
            <p:cNvSpPr/>
            <p:nvPr/>
          </p:nvSpPr>
          <p:spPr>
            <a:xfrm>
              <a:off x="0" y="0"/>
              <a:ext cx="12192000" cy="1554226"/>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sp>
        <p:nvSpPr>
          <p:cNvPr id="13" name="TextBox 13"/>
          <p:cNvSpPr txBox="1"/>
          <p:nvPr/>
        </p:nvSpPr>
        <p:spPr>
          <a:xfrm>
            <a:off x="1028700" y="754942"/>
            <a:ext cx="6375082" cy="551433"/>
          </a:xfrm>
          <a:prstGeom prst="rect">
            <a:avLst/>
          </a:prstGeom>
        </p:spPr>
        <p:txBody>
          <a:bodyPr lIns="0" tIns="0" rIns="0" bIns="0" rtlCol="0" anchor="t">
            <a:spAutoFit/>
          </a:bodyPr>
          <a:lstStyle/>
          <a:p>
            <a:pPr algn="l">
              <a:lnSpc>
                <a:spcPts val="4320"/>
              </a:lnSpc>
            </a:pPr>
            <a:r>
              <a:rPr lang="en-US" sz="3600" b="1" dirty="0">
                <a:solidFill>
                  <a:srgbClr val="000000"/>
                </a:solidFill>
                <a:latin typeface="Futura Ultra-Bold"/>
                <a:ea typeface="Futura Ultra-Bold"/>
                <a:cs typeface="Futura Ultra-Bold"/>
                <a:sym typeface="Futura Ultra-Bold"/>
              </a:rPr>
              <a:t>Project Title </a:t>
            </a:r>
          </a:p>
        </p:txBody>
      </p:sp>
      <p:grpSp>
        <p:nvGrpSpPr>
          <p:cNvPr id="14" name="Group 14"/>
          <p:cNvGrpSpPr/>
          <p:nvPr/>
        </p:nvGrpSpPr>
        <p:grpSpPr>
          <a:xfrm>
            <a:off x="0" y="519746"/>
            <a:ext cx="936307" cy="1165718"/>
            <a:chOff x="0" y="0"/>
            <a:chExt cx="1248410" cy="1554290"/>
          </a:xfrm>
        </p:grpSpPr>
        <p:sp>
          <p:nvSpPr>
            <p:cNvPr id="15" name="Freeform 15"/>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16" name="Rectangle 15"/>
          <p:cNvSpPr/>
          <p:nvPr/>
        </p:nvSpPr>
        <p:spPr>
          <a:xfrm>
            <a:off x="620270" y="6991094"/>
            <a:ext cx="7227586" cy="3373359"/>
          </a:xfrm>
          <a:prstGeom prst="rect">
            <a:avLst/>
          </a:prstGeom>
        </p:spPr>
        <p:txBody>
          <a:bodyPr wrap="square">
            <a:spAutoFit/>
          </a:bodyPr>
          <a:lstStyle/>
          <a:p>
            <a:pPr>
              <a:lnSpc>
                <a:spcPct val="150000"/>
              </a:lnSpc>
            </a:pPr>
            <a:r>
              <a:rPr lang="en-US" dirty="0"/>
              <a:t>The objective of the Car Rental Management System project was to build a user-friendly web application that allows customers to easily book rental vehicles online. The goal was to provide a modernized and efficient vehicle booking experience, reduce manual processing, and ensure smooth customer and fleet management. The system streamlines operations like vehicle listings, bookings, and customer profiles using a React.js frontend and a Python Flask backend, delivering a responsive and scalable rental platform.</a:t>
            </a:r>
          </a:p>
        </p:txBody>
      </p:sp>
      <p:sp>
        <p:nvSpPr>
          <p:cNvPr id="17" name="Rectangle 16"/>
          <p:cNvSpPr/>
          <p:nvPr/>
        </p:nvSpPr>
        <p:spPr>
          <a:xfrm>
            <a:off x="620270" y="6439644"/>
            <a:ext cx="5779980" cy="553998"/>
          </a:xfrm>
          <a:prstGeom prst="rect">
            <a:avLst/>
          </a:prstGeom>
        </p:spPr>
        <p:txBody>
          <a:bodyPr wrap="none">
            <a:spAutoFit/>
          </a:bodyPr>
          <a:lstStyle/>
          <a:p>
            <a:pPr>
              <a:lnSpc>
                <a:spcPts val="3600"/>
              </a:lnSpc>
            </a:pPr>
            <a:r>
              <a:rPr lang="en-US" sz="3200" b="1" dirty="0">
                <a:solidFill>
                  <a:srgbClr val="C00000"/>
                </a:solidFill>
              </a:rPr>
              <a:t>Objective/Purpose of the Project</a:t>
            </a:r>
            <a:endParaRPr lang="en-US" sz="3200" b="1" dirty="0">
              <a:solidFill>
                <a:srgbClr val="C00000"/>
              </a:solidFill>
              <a:latin typeface="Futura Ultra-Bold"/>
              <a:ea typeface="Futura Ultra-Bold"/>
              <a:cs typeface="Futura Ultra-Bold"/>
              <a:sym typeface="Futura Ultra-Bold"/>
            </a:endParaRPr>
          </a:p>
        </p:txBody>
      </p:sp>
      <p:pic>
        <p:nvPicPr>
          <p:cNvPr id="10242" name="Picture 2" descr="C:\Users\Asus\Pictures\Screenshots\Screenshot 2025-03-29 112258.png"/>
          <p:cNvPicPr>
            <a:picLocks noChangeAspect="1" noChangeArrowheads="1"/>
          </p:cNvPicPr>
          <p:nvPr/>
        </p:nvPicPr>
        <p:blipFill>
          <a:blip r:embed="rId3"/>
          <a:srcRect/>
          <a:stretch>
            <a:fillRect/>
          </a:stretch>
        </p:blipFill>
        <p:spPr bwMode="auto">
          <a:xfrm>
            <a:off x="8495928" y="2805506"/>
            <a:ext cx="9508677" cy="4295777"/>
          </a:xfrm>
          <a:prstGeom prst="rect">
            <a:avLst/>
          </a:prstGeom>
          <a:noFill/>
        </p:spPr>
      </p:pic>
      <p:sp>
        <p:nvSpPr>
          <p:cNvPr id="20" name="Freeform 13"/>
          <p:cNvSpPr/>
          <p:nvPr/>
        </p:nvSpPr>
        <p:spPr>
          <a:xfrm>
            <a:off x="15716296" y="285716"/>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9746"/>
            <a:ext cx="9144000" cy="1165718"/>
            <a:chOff x="0" y="0"/>
            <a:chExt cx="12192000" cy="1554290"/>
          </a:xfrm>
        </p:grpSpPr>
        <p:sp>
          <p:nvSpPr>
            <p:cNvPr id="3" name="Freeform 3"/>
            <p:cNvSpPr/>
            <p:nvPr/>
          </p:nvSpPr>
          <p:spPr>
            <a:xfrm>
              <a:off x="0" y="0"/>
              <a:ext cx="12192000" cy="1554226"/>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id="4" name="Group 4"/>
          <p:cNvGrpSpPr/>
          <p:nvPr/>
        </p:nvGrpSpPr>
        <p:grpSpPr>
          <a:xfrm>
            <a:off x="0" y="519746"/>
            <a:ext cx="936307" cy="1165718"/>
            <a:chOff x="0" y="0"/>
            <a:chExt cx="1248410" cy="1554290"/>
          </a:xfrm>
        </p:grpSpPr>
        <p:sp>
          <p:nvSpPr>
            <p:cNvPr id="5" name="Freeform 5"/>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grpSp>
        <p:nvGrpSpPr>
          <p:cNvPr id="6" name="Group 6"/>
          <p:cNvGrpSpPr/>
          <p:nvPr/>
        </p:nvGrpSpPr>
        <p:grpSpPr>
          <a:xfrm>
            <a:off x="1170034" y="3276353"/>
            <a:ext cx="6803931" cy="2650821"/>
            <a:chOff x="0" y="0"/>
            <a:chExt cx="9071908" cy="3534428"/>
          </a:xfrm>
        </p:grpSpPr>
        <p:sp>
          <p:nvSpPr>
            <p:cNvPr id="7" name="Freeform 7"/>
            <p:cNvSpPr/>
            <p:nvPr/>
          </p:nvSpPr>
          <p:spPr>
            <a:xfrm>
              <a:off x="0" y="0"/>
              <a:ext cx="9071864" cy="3534410"/>
            </a:xfrm>
            <a:custGeom>
              <a:avLst/>
              <a:gdLst/>
              <a:ahLst/>
              <a:cxnLst/>
              <a:rect l="l" t="t" r="r" b="b"/>
              <a:pathLst>
                <a:path w="9071864" h="3534410">
                  <a:moveTo>
                    <a:pt x="0" y="0"/>
                  </a:moveTo>
                  <a:lnTo>
                    <a:pt x="9071864" y="0"/>
                  </a:lnTo>
                  <a:lnTo>
                    <a:pt x="9071864" y="3534410"/>
                  </a:lnTo>
                  <a:lnTo>
                    <a:pt x="0" y="3534410"/>
                  </a:lnTo>
                </a:path>
              </a:pathLst>
            </a:custGeom>
            <a:solidFill>
              <a:srgbClr val="C00000"/>
            </a:solidFill>
          </p:spPr>
        </p:sp>
      </p:grpSp>
      <p:grpSp>
        <p:nvGrpSpPr>
          <p:cNvPr id="8" name="Group 8"/>
          <p:cNvGrpSpPr/>
          <p:nvPr/>
        </p:nvGrpSpPr>
        <p:grpSpPr>
          <a:xfrm>
            <a:off x="7189916" y="3944762"/>
            <a:ext cx="1314003" cy="1314003"/>
            <a:chOff x="0" y="0"/>
            <a:chExt cx="1752004" cy="1752004"/>
          </a:xfrm>
        </p:grpSpPr>
        <p:sp>
          <p:nvSpPr>
            <p:cNvPr id="9" name="Freeform 9"/>
            <p:cNvSpPr/>
            <p:nvPr/>
          </p:nvSpPr>
          <p:spPr>
            <a:xfrm>
              <a:off x="0" y="0"/>
              <a:ext cx="1752092" cy="1752092"/>
            </a:xfrm>
            <a:custGeom>
              <a:avLst/>
              <a:gdLst/>
              <a:ahLst/>
              <a:cxnLst/>
              <a:rect l="l" t="t" r="r" b="b"/>
              <a:pathLst>
                <a:path w="1752092" h="1752092">
                  <a:moveTo>
                    <a:pt x="0" y="876046"/>
                  </a:moveTo>
                  <a:cubicBezTo>
                    <a:pt x="0" y="392176"/>
                    <a:pt x="392176" y="0"/>
                    <a:pt x="876046" y="0"/>
                  </a:cubicBezTo>
                  <a:cubicBezTo>
                    <a:pt x="1359916" y="0"/>
                    <a:pt x="1752092" y="392176"/>
                    <a:pt x="1752092" y="876046"/>
                  </a:cubicBezTo>
                  <a:cubicBezTo>
                    <a:pt x="1752092" y="1359916"/>
                    <a:pt x="1359916" y="1752092"/>
                    <a:pt x="876046" y="1752092"/>
                  </a:cubicBezTo>
                  <a:cubicBezTo>
                    <a:pt x="392176" y="1752092"/>
                    <a:pt x="0" y="1359789"/>
                    <a:pt x="0" y="876046"/>
                  </a:cubicBezTo>
                  <a:close/>
                </a:path>
              </a:pathLst>
            </a:custGeom>
            <a:solidFill>
              <a:srgbClr val="FFFFFF"/>
            </a:solidFill>
          </p:spPr>
        </p:sp>
      </p:grpSp>
      <p:grpSp>
        <p:nvGrpSpPr>
          <p:cNvPr id="10" name="Group 10"/>
          <p:cNvGrpSpPr/>
          <p:nvPr/>
        </p:nvGrpSpPr>
        <p:grpSpPr>
          <a:xfrm>
            <a:off x="7263616" y="4018462"/>
            <a:ext cx="1166601" cy="1166601"/>
            <a:chOff x="0" y="0"/>
            <a:chExt cx="1555468" cy="1555468"/>
          </a:xfrm>
        </p:grpSpPr>
        <p:sp>
          <p:nvSpPr>
            <p:cNvPr id="11" name="Freeform 11"/>
            <p:cNvSpPr/>
            <p:nvPr/>
          </p:nvSpPr>
          <p:spPr>
            <a:xfrm>
              <a:off x="0" y="0"/>
              <a:ext cx="1555496" cy="1555496"/>
            </a:xfrm>
            <a:custGeom>
              <a:avLst/>
              <a:gdLst/>
              <a:ahLst/>
              <a:cxnLst/>
              <a:rect l="l" t="t" r="r" b="b"/>
              <a:pathLst>
                <a:path w="1555496" h="1555496">
                  <a:moveTo>
                    <a:pt x="0" y="777748"/>
                  </a:moveTo>
                  <a:cubicBezTo>
                    <a:pt x="0" y="348234"/>
                    <a:pt x="348234" y="0"/>
                    <a:pt x="777748" y="0"/>
                  </a:cubicBezTo>
                  <a:cubicBezTo>
                    <a:pt x="1207262" y="0"/>
                    <a:pt x="1555496" y="348234"/>
                    <a:pt x="1555496" y="777748"/>
                  </a:cubicBezTo>
                  <a:cubicBezTo>
                    <a:pt x="1555496" y="1207262"/>
                    <a:pt x="1207262" y="1555496"/>
                    <a:pt x="777748" y="1555496"/>
                  </a:cubicBezTo>
                  <a:cubicBezTo>
                    <a:pt x="348234" y="1555496"/>
                    <a:pt x="0" y="1207262"/>
                    <a:pt x="0" y="777748"/>
                  </a:cubicBezTo>
                  <a:close/>
                </a:path>
              </a:pathLst>
            </a:custGeom>
            <a:solidFill>
              <a:srgbClr val="E72929"/>
            </a:solidFill>
          </p:spPr>
        </p:sp>
      </p:grpSp>
      <p:grpSp>
        <p:nvGrpSpPr>
          <p:cNvPr id="12" name="Group 12"/>
          <p:cNvGrpSpPr/>
          <p:nvPr/>
        </p:nvGrpSpPr>
        <p:grpSpPr>
          <a:xfrm>
            <a:off x="1042986" y="6225292"/>
            <a:ext cx="6803931" cy="2650821"/>
            <a:chOff x="0" y="0"/>
            <a:chExt cx="9071908" cy="3534428"/>
          </a:xfrm>
          <a:solidFill>
            <a:srgbClr val="C00000"/>
          </a:solidFill>
        </p:grpSpPr>
        <p:sp>
          <p:nvSpPr>
            <p:cNvPr id="13" name="Freeform 13"/>
            <p:cNvSpPr/>
            <p:nvPr/>
          </p:nvSpPr>
          <p:spPr>
            <a:xfrm>
              <a:off x="0" y="0"/>
              <a:ext cx="9071864" cy="3534410"/>
            </a:xfrm>
            <a:custGeom>
              <a:avLst/>
              <a:gdLst/>
              <a:ahLst/>
              <a:cxnLst/>
              <a:rect l="l" t="t" r="r" b="b"/>
              <a:pathLst>
                <a:path w="9071864" h="3534410">
                  <a:moveTo>
                    <a:pt x="0" y="0"/>
                  </a:moveTo>
                  <a:lnTo>
                    <a:pt x="9071864" y="0"/>
                  </a:lnTo>
                  <a:lnTo>
                    <a:pt x="9071864" y="3534410"/>
                  </a:lnTo>
                  <a:lnTo>
                    <a:pt x="0" y="3534410"/>
                  </a:lnTo>
                </a:path>
              </a:pathLst>
            </a:custGeom>
            <a:grpFill/>
          </p:spPr>
        </p:sp>
      </p:grpSp>
      <p:grpSp>
        <p:nvGrpSpPr>
          <p:cNvPr id="14" name="Group 14"/>
          <p:cNvGrpSpPr/>
          <p:nvPr/>
        </p:nvGrpSpPr>
        <p:grpSpPr>
          <a:xfrm>
            <a:off x="7189916" y="6893702"/>
            <a:ext cx="1314003" cy="1314003"/>
            <a:chOff x="0" y="0"/>
            <a:chExt cx="1752004" cy="1752004"/>
          </a:xfrm>
        </p:grpSpPr>
        <p:sp>
          <p:nvSpPr>
            <p:cNvPr id="15" name="Freeform 15"/>
            <p:cNvSpPr/>
            <p:nvPr/>
          </p:nvSpPr>
          <p:spPr>
            <a:xfrm>
              <a:off x="0" y="0"/>
              <a:ext cx="1752092" cy="1752092"/>
            </a:xfrm>
            <a:custGeom>
              <a:avLst/>
              <a:gdLst/>
              <a:ahLst/>
              <a:cxnLst/>
              <a:rect l="l" t="t" r="r" b="b"/>
              <a:pathLst>
                <a:path w="1752092" h="1752092">
                  <a:moveTo>
                    <a:pt x="0" y="876046"/>
                  </a:moveTo>
                  <a:cubicBezTo>
                    <a:pt x="0" y="392176"/>
                    <a:pt x="392176" y="0"/>
                    <a:pt x="876046" y="0"/>
                  </a:cubicBezTo>
                  <a:cubicBezTo>
                    <a:pt x="1359916" y="0"/>
                    <a:pt x="1752092" y="392176"/>
                    <a:pt x="1752092" y="876046"/>
                  </a:cubicBezTo>
                  <a:cubicBezTo>
                    <a:pt x="1752092" y="1359916"/>
                    <a:pt x="1359916" y="1752092"/>
                    <a:pt x="876046" y="1752092"/>
                  </a:cubicBezTo>
                  <a:cubicBezTo>
                    <a:pt x="392176" y="1752092"/>
                    <a:pt x="0" y="1359789"/>
                    <a:pt x="0" y="876046"/>
                  </a:cubicBezTo>
                  <a:close/>
                </a:path>
              </a:pathLst>
            </a:custGeom>
            <a:solidFill>
              <a:srgbClr val="FFFFFF"/>
            </a:solidFill>
          </p:spPr>
        </p:sp>
      </p:grpSp>
      <p:grpSp>
        <p:nvGrpSpPr>
          <p:cNvPr id="16" name="Group 16"/>
          <p:cNvGrpSpPr/>
          <p:nvPr/>
        </p:nvGrpSpPr>
        <p:grpSpPr>
          <a:xfrm>
            <a:off x="7263616" y="6967402"/>
            <a:ext cx="1166601" cy="1166601"/>
            <a:chOff x="0" y="0"/>
            <a:chExt cx="1555468" cy="1555468"/>
          </a:xfrm>
        </p:grpSpPr>
        <p:sp>
          <p:nvSpPr>
            <p:cNvPr id="17" name="Freeform 17"/>
            <p:cNvSpPr/>
            <p:nvPr/>
          </p:nvSpPr>
          <p:spPr>
            <a:xfrm>
              <a:off x="0" y="0"/>
              <a:ext cx="1555496" cy="1555496"/>
            </a:xfrm>
            <a:custGeom>
              <a:avLst/>
              <a:gdLst/>
              <a:ahLst/>
              <a:cxnLst/>
              <a:rect l="l" t="t" r="r" b="b"/>
              <a:pathLst>
                <a:path w="1555496" h="1555496">
                  <a:moveTo>
                    <a:pt x="0" y="777748"/>
                  </a:moveTo>
                  <a:cubicBezTo>
                    <a:pt x="0" y="348234"/>
                    <a:pt x="348234" y="0"/>
                    <a:pt x="777748" y="0"/>
                  </a:cubicBezTo>
                  <a:cubicBezTo>
                    <a:pt x="1207262" y="0"/>
                    <a:pt x="1555496" y="348234"/>
                    <a:pt x="1555496" y="777748"/>
                  </a:cubicBezTo>
                  <a:cubicBezTo>
                    <a:pt x="1555496" y="1207262"/>
                    <a:pt x="1207262" y="1555496"/>
                    <a:pt x="777748" y="1555496"/>
                  </a:cubicBezTo>
                  <a:cubicBezTo>
                    <a:pt x="348234" y="1555496"/>
                    <a:pt x="0" y="1207262"/>
                    <a:pt x="0" y="777748"/>
                  </a:cubicBezTo>
                  <a:close/>
                </a:path>
              </a:pathLst>
            </a:custGeom>
            <a:solidFill>
              <a:srgbClr val="E72929"/>
            </a:solidFill>
          </p:spPr>
        </p:sp>
      </p:grpSp>
      <p:grpSp>
        <p:nvGrpSpPr>
          <p:cNvPr id="18" name="Group 18"/>
          <p:cNvGrpSpPr/>
          <p:nvPr/>
        </p:nvGrpSpPr>
        <p:grpSpPr>
          <a:xfrm>
            <a:off x="9784084" y="3276353"/>
            <a:ext cx="6803931" cy="2650821"/>
            <a:chOff x="0" y="0"/>
            <a:chExt cx="9071908" cy="3534428"/>
          </a:xfrm>
          <a:solidFill>
            <a:srgbClr val="C00000"/>
          </a:solidFill>
        </p:grpSpPr>
        <p:sp>
          <p:nvSpPr>
            <p:cNvPr id="19" name="Freeform 19"/>
            <p:cNvSpPr/>
            <p:nvPr/>
          </p:nvSpPr>
          <p:spPr>
            <a:xfrm>
              <a:off x="0" y="0"/>
              <a:ext cx="9071864" cy="3534410"/>
            </a:xfrm>
            <a:custGeom>
              <a:avLst/>
              <a:gdLst/>
              <a:ahLst/>
              <a:cxnLst/>
              <a:rect l="l" t="t" r="r" b="b"/>
              <a:pathLst>
                <a:path w="9071864" h="3534410">
                  <a:moveTo>
                    <a:pt x="0" y="0"/>
                  </a:moveTo>
                  <a:lnTo>
                    <a:pt x="9071864" y="0"/>
                  </a:lnTo>
                  <a:lnTo>
                    <a:pt x="9071864" y="3534410"/>
                  </a:lnTo>
                  <a:lnTo>
                    <a:pt x="0" y="3534410"/>
                  </a:lnTo>
                </a:path>
              </a:pathLst>
            </a:custGeom>
            <a:grpFill/>
          </p:spPr>
        </p:sp>
      </p:grpSp>
      <p:grpSp>
        <p:nvGrpSpPr>
          <p:cNvPr id="20" name="Group 20"/>
          <p:cNvGrpSpPr/>
          <p:nvPr/>
        </p:nvGrpSpPr>
        <p:grpSpPr>
          <a:xfrm>
            <a:off x="15931014" y="3944762"/>
            <a:ext cx="1314003" cy="1314003"/>
            <a:chOff x="0" y="0"/>
            <a:chExt cx="1752004" cy="1752004"/>
          </a:xfrm>
        </p:grpSpPr>
        <p:sp>
          <p:nvSpPr>
            <p:cNvPr id="21" name="Freeform 21"/>
            <p:cNvSpPr/>
            <p:nvPr/>
          </p:nvSpPr>
          <p:spPr>
            <a:xfrm>
              <a:off x="0" y="0"/>
              <a:ext cx="1752092" cy="1752092"/>
            </a:xfrm>
            <a:custGeom>
              <a:avLst/>
              <a:gdLst/>
              <a:ahLst/>
              <a:cxnLst/>
              <a:rect l="l" t="t" r="r" b="b"/>
              <a:pathLst>
                <a:path w="1752092" h="1752092">
                  <a:moveTo>
                    <a:pt x="0" y="876046"/>
                  </a:moveTo>
                  <a:cubicBezTo>
                    <a:pt x="0" y="392176"/>
                    <a:pt x="392176" y="0"/>
                    <a:pt x="876046" y="0"/>
                  </a:cubicBezTo>
                  <a:cubicBezTo>
                    <a:pt x="1359916" y="0"/>
                    <a:pt x="1752092" y="392176"/>
                    <a:pt x="1752092" y="876046"/>
                  </a:cubicBezTo>
                  <a:cubicBezTo>
                    <a:pt x="1752092" y="1359916"/>
                    <a:pt x="1359916" y="1752092"/>
                    <a:pt x="876046" y="1752092"/>
                  </a:cubicBezTo>
                  <a:cubicBezTo>
                    <a:pt x="392176" y="1752092"/>
                    <a:pt x="0" y="1359789"/>
                    <a:pt x="0" y="876046"/>
                  </a:cubicBezTo>
                  <a:close/>
                </a:path>
              </a:pathLst>
            </a:custGeom>
            <a:solidFill>
              <a:srgbClr val="FFFFFF"/>
            </a:solidFill>
          </p:spPr>
        </p:sp>
      </p:grpSp>
      <p:grpSp>
        <p:nvGrpSpPr>
          <p:cNvPr id="22" name="Group 22"/>
          <p:cNvGrpSpPr/>
          <p:nvPr/>
        </p:nvGrpSpPr>
        <p:grpSpPr>
          <a:xfrm>
            <a:off x="16004715" y="4018462"/>
            <a:ext cx="1166601" cy="1166601"/>
            <a:chOff x="0" y="0"/>
            <a:chExt cx="1555468" cy="1555468"/>
          </a:xfrm>
        </p:grpSpPr>
        <p:sp>
          <p:nvSpPr>
            <p:cNvPr id="23" name="Freeform 23"/>
            <p:cNvSpPr/>
            <p:nvPr/>
          </p:nvSpPr>
          <p:spPr>
            <a:xfrm>
              <a:off x="0" y="0"/>
              <a:ext cx="1555496" cy="1555496"/>
            </a:xfrm>
            <a:custGeom>
              <a:avLst/>
              <a:gdLst/>
              <a:ahLst/>
              <a:cxnLst/>
              <a:rect l="l" t="t" r="r" b="b"/>
              <a:pathLst>
                <a:path w="1555496" h="1555496">
                  <a:moveTo>
                    <a:pt x="0" y="777748"/>
                  </a:moveTo>
                  <a:cubicBezTo>
                    <a:pt x="0" y="348234"/>
                    <a:pt x="348234" y="0"/>
                    <a:pt x="777748" y="0"/>
                  </a:cubicBezTo>
                  <a:cubicBezTo>
                    <a:pt x="1207262" y="0"/>
                    <a:pt x="1555496" y="348234"/>
                    <a:pt x="1555496" y="777748"/>
                  </a:cubicBezTo>
                  <a:cubicBezTo>
                    <a:pt x="1555496" y="1207262"/>
                    <a:pt x="1207262" y="1555496"/>
                    <a:pt x="777748" y="1555496"/>
                  </a:cubicBezTo>
                  <a:cubicBezTo>
                    <a:pt x="348234" y="1555496"/>
                    <a:pt x="0" y="1207262"/>
                    <a:pt x="0" y="777748"/>
                  </a:cubicBezTo>
                  <a:close/>
                </a:path>
              </a:pathLst>
            </a:custGeom>
            <a:solidFill>
              <a:srgbClr val="E72929"/>
            </a:solidFill>
          </p:spPr>
        </p:sp>
      </p:grpSp>
      <p:grpSp>
        <p:nvGrpSpPr>
          <p:cNvPr id="24" name="Group 24"/>
          <p:cNvGrpSpPr/>
          <p:nvPr/>
        </p:nvGrpSpPr>
        <p:grpSpPr>
          <a:xfrm>
            <a:off x="9784084" y="6225292"/>
            <a:ext cx="6803931" cy="2650821"/>
            <a:chOff x="0" y="0"/>
            <a:chExt cx="9071908" cy="3534428"/>
          </a:xfrm>
          <a:solidFill>
            <a:srgbClr val="C00000"/>
          </a:solidFill>
        </p:grpSpPr>
        <p:sp>
          <p:nvSpPr>
            <p:cNvPr id="25" name="Freeform 25"/>
            <p:cNvSpPr/>
            <p:nvPr/>
          </p:nvSpPr>
          <p:spPr>
            <a:xfrm>
              <a:off x="0" y="0"/>
              <a:ext cx="9071864" cy="3534410"/>
            </a:xfrm>
            <a:custGeom>
              <a:avLst/>
              <a:gdLst/>
              <a:ahLst/>
              <a:cxnLst/>
              <a:rect l="l" t="t" r="r" b="b"/>
              <a:pathLst>
                <a:path w="9071864" h="3534410">
                  <a:moveTo>
                    <a:pt x="0" y="0"/>
                  </a:moveTo>
                  <a:lnTo>
                    <a:pt x="9071864" y="0"/>
                  </a:lnTo>
                  <a:lnTo>
                    <a:pt x="9071864" y="3534410"/>
                  </a:lnTo>
                  <a:lnTo>
                    <a:pt x="0" y="3534410"/>
                  </a:lnTo>
                </a:path>
              </a:pathLst>
            </a:custGeom>
            <a:grpFill/>
          </p:spPr>
        </p:sp>
      </p:grpSp>
      <p:grpSp>
        <p:nvGrpSpPr>
          <p:cNvPr id="26" name="Group 26"/>
          <p:cNvGrpSpPr/>
          <p:nvPr/>
        </p:nvGrpSpPr>
        <p:grpSpPr>
          <a:xfrm>
            <a:off x="15931014" y="6893702"/>
            <a:ext cx="1314003" cy="1314003"/>
            <a:chOff x="0" y="0"/>
            <a:chExt cx="1752004" cy="1752004"/>
          </a:xfrm>
        </p:grpSpPr>
        <p:sp>
          <p:nvSpPr>
            <p:cNvPr id="27" name="Freeform 27"/>
            <p:cNvSpPr/>
            <p:nvPr/>
          </p:nvSpPr>
          <p:spPr>
            <a:xfrm>
              <a:off x="0" y="0"/>
              <a:ext cx="1752092" cy="1752092"/>
            </a:xfrm>
            <a:custGeom>
              <a:avLst/>
              <a:gdLst/>
              <a:ahLst/>
              <a:cxnLst/>
              <a:rect l="l" t="t" r="r" b="b"/>
              <a:pathLst>
                <a:path w="1752092" h="1752092">
                  <a:moveTo>
                    <a:pt x="0" y="876046"/>
                  </a:moveTo>
                  <a:cubicBezTo>
                    <a:pt x="0" y="392176"/>
                    <a:pt x="392176" y="0"/>
                    <a:pt x="876046" y="0"/>
                  </a:cubicBezTo>
                  <a:cubicBezTo>
                    <a:pt x="1359916" y="0"/>
                    <a:pt x="1752092" y="392176"/>
                    <a:pt x="1752092" y="876046"/>
                  </a:cubicBezTo>
                  <a:cubicBezTo>
                    <a:pt x="1752092" y="1359916"/>
                    <a:pt x="1359916" y="1752092"/>
                    <a:pt x="876046" y="1752092"/>
                  </a:cubicBezTo>
                  <a:cubicBezTo>
                    <a:pt x="392176" y="1752092"/>
                    <a:pt x="0" y="1359789"/>
                    <a:pt x="0" y="876046"/>
                  </a:cubicBezTo>
                  <a:close/>
                </a:path>
              </a:pathLst>
            </a:custGeom>
            <a:solidFill>
              <a:srgbClr val="FFFFFF"/>
            </a:solidFill>
          </p:spPr>
        </p:sp>
      </p:grpSp>
      <p:grpSp>
        <p:nvGrpSpPr>
          <p:cNvPr id="28" name="Group 28"/>
          <p:cNvGrpSpPr/>
          <p:nvPr/>
        </p:nvGrpSpPr>
        <p:grpSpPr>
          <a:xfrm>
            <a:off x="16004715" y="6967402"/>
            <a:ext cx="1166601" cy="1166601"/>
            <a:chOff x="0" y="0"/>
            <a:chExt cx="1555468" cy="1555468"/>
          </a:xfrm>
        </p:grpSpPr>
        <p:sp>
          <p:nvSpPr>
            <p:cNvPr id="29" name="Freeform 29"/>
            <p:cNvSpPr/>
            <p:nvPr/>
          </p:nvSpPr>
          <p:spPr>
            <a:xfrm>
              <a:off x="0" y="0"/>
              <a:ext cx="1555496" cy="1555496"/>
            </a:xfrm>
            <a:custGeom>
              <a:avLst/>
              <a:gdLst/>
              <a:ahLst/>
              <a:cxnLst/>
              <a:rect l="l" t="t" r="r" b="b"/>
              <a:pathLst>
                <a:path w="1555496" h="1555496">
                  <a:moveTo>
                    <a:pt x="0" y="777748"/>
                  </a:moveTo>
                  <a:cubicBezTo>
                    <a:pt x="0" y="348234"/>
                    <a:pt x="348234" y="0"/>
                    <a:pt x="777748" y="0"/>
                  </a:cubicBezTo>
                  <a:cubicBezTo>
                    <a:pt x="1207262" y="0"/>
                    <a:pt x="1555496" y="348234"/>
                    <a:pt x="1555496" y="777748"/>
                  </a:cubicBezTo>
                  <a:cubicBezTo>
                    <a:pt x="1555496" y="1207262"/>
                    <a:pt x="1207262" y="1555496"/>
                    <a:pt x="777748" y="1555496"/>
                  </a:cubicBezTo>
                  <a:cubicBezTo>
                    <a:pt x="348234" y="1555496"/>
                    <a:pt x="0" y="1207262"/>
                    <a:pt x="0" y="777748"/>
                  </a:cubicBezTo>
                  <a:close/>
                </a:path>
              </a:pathLst>
            </a:custGeom>
            <a:solidFill>
              <a:srgbClr val="E72929"/>
            </a:solidFill>
          </p:spPr>
        </p:sp>
      </p:grpSp>
      <p:sp>
        <p:nvSpPr>
          <p:cNvPr id="34" name="TextBox 34"/>
          <p:cNvSpPr txBox="1"/>
          <p:nvPr/>
        </p:nvSpPr>
        <p:spPr>
          <a:xfrm>
            <a:off x="1028700" y="754942"/>
            <a:ext cx="6375082" cy="551433"/>
          </a:xfrm>
          <a:prstGeom prst="rect">
            <a:avLst/>
          </a:prstGeom>
        </p:spPr>
        <p:txBody>
          <a:bodyPr lIns="0" tIns="0" rIns="0" bIns="0" rtlCol="0" anchor="t">
            <a:spAutoFit/>
          </a:bodyPr>
          <a:lstStyle/>
          <a:p>
            <a:pPr>
              <a:lnSpc>
                <a:spcPts val="4320"/>
              </a:lnSpc>
            </a:pPr>
            <a:r>
              <a:rPr lang="en-US" sz="3600" b="1" dirty="0"/>
              <a:t>Technology Stack</a:t>
            </a:r>
            <a:endParaRPr lang="en-US" sz="3600" b="1" dirty="0">
              <a:solidFill>
                <a:srgbClr val="000000"/>
              </a:solidFill>
              <a:latin typeface="Futura Ultra-Bold"/>
              <a:ea typeface="Futura Ultra-Bold"/>
              <a:cs typeface="Futura Ultra-Bold"/>
              <a:sym typeface="Futura Ultra-Bold"/>
            </a:endParaRPr>
          </a:p>
        </p:txBody>
      </p:sp>
      <p:sp>
        <p:nvSpPr>
          <p:cNvPr id="35" name="TextBox 35"/>
          <p:cNvSpPr txBox="1"/>
          <p:nvPr/>
        </p:nvSpPr>
        <p:spPr>
          <a:xfrm>
            <a:off x="1351821" y="3484436"/>
            <a:ext cx="3390597" cy="461665"/>
          </a:xfrm>
          <a:prstGeom prst="rect">
            <a:avLst/>
          </a:prstGeom>
        </p:spPr>
        <p:txBody>
          <a:bodyPr lIns="0" tIns="0" rIns="0" bIns="0" rtlCol="0" anchor="t">
            <a:spAutoFit/>
          </a:bodyPr>
          <a:lstStyle/>
          <a:p>
            <a:pPr>
              <a:lnSpc>
                <a:spcPts val="3600"/>
              </a:lnSpc>
            </a:pPr>
            <a:r>
              <a:rPr lang="en-US" sz="3200" b="1" dirty="0">
                <a:solidFill>
                  <a:schemeClr val="bg1"/>
                </a:solidFill>
              </a:rPr>
              <a:t>Frontend</a:t>
            </a:r>
            <a:endParaRPr lang="en-US" sz="3000" b="1" dirty="0">
              <a:solidFill>
                <a:schemeClr val="bg1"/>
              </a:solidFill>
              <a:latin typeface="Futura Ultra-Bold"/>
              <a:ea typeface="Futura Ultra-Bold"/>
              <a:cs typeface="Futura Ultra-Bold"/>
              <a:sym typeface="Futura Ultra-Bold"/>
            </a:endParaRPr>
          </a:p>
        </p:txBody>
      </p:sp>
      <p:sp>
        <p:nvSpPr>
          <p:cNvPr id="36" name="TextBox 36"/>
          <p:cNvSpPr txBox="1"/>
          <p:nvPr/>
        </p:nvSpPr>
        <p:spPr>
          <a:xfrm>
            <a:off x="1351819" y="4008401"/>
            <a:ext cx="5077537" cy="774827"/>
          </a:xfrm>
          <a:prstGeom prst="rect">
            <a:avLst/>
          </a:prstGeom>
        </p:spPr>
        <p:txBody>
          <a:bodyPr wrap="square" lIns="0" tIns="0" rIns="0" bIns="0" rtlCol="0" anchor="t">
            <a:spAutoFit/>
          </a:bodyPr>
          <a:lstStyle/>
          <a:p>
            <a:pPr>
              <a:lnSpc>
                <a:spcPts val="3240"/>
              </a:lnSpc>
            </a:pPr>
            <a:r>
              <a:rPr lang="en-US" dirty="0">
                <a:solidFill>
                  <a:schemeClr val="bg1"/>
                </a:solidFill>
              </a:rPr>
              <a:t>The frontend was built using </a:t>
            </a:r>
            <a:r>
              <a:rPr lang="en-US" b="1" dirty="0">
                <a:solidFill>
                  <a:schemeClr val="bg1"/>
                </a:solidFill>
              </a:rPr>
              <a:t>React</a:t>
            </a:r>
            <a:r>
              <a:rPr lang="en-US" dirty="0">
                <a:solidFill>
                  <a:schemeClr val="bg1"/>
                </a:solidFill>
              </a:rPr>
              <a:t> and </a:t>
            </a:r>
            <a:r>
              <a:rPr lang="en-US" b="1" dirty="0">
                <a:solidFill>
                  <a:schemeClr val="bg1"/>
                </a:solidFill>
              </a:rPr>
              <a:t>JSX</a:t>
            </a:r>
            <a:r>
              <a:rPr lang="en-US" dirty="0">
                <a:solidFill>
                  <a:schemeClr val="bg1"/>
                </a:solidFill>
              </a:rPr>
              <a:t> for reusable components, with </a:t>
            </a:r>
            <a:r>
              <a:rPr lang="en-US" b="1" dirty="0">
                <a:solidFill>
                  <a:schemeClr val="bg1"/>
                </a:solidFill>
              </a:rPr>
              <a:t>CSS3</a:t>
            </a:r>
            <a:r>
              <a:rPr lang="en-US" dirty="0">
                <a:solidFill>
                  <a:schemeClr val="bg1"/>
                </a:solidFill>
              </a:rPr>
              <a:t> for styling</a:t>
            </a:r>
            <a:endParaRPr lang="en-US" sz="1800" dirty="0">
              <a:solidFill>
                <a:schemeClr val="bg1"/>
              </a:solidFill>
              <a:latin typeface="Futura"/>
              <a:ea typeface="Futura"/>
              <a:cs typeface="Futura"/>
              <a:sym typeface="Futura"/>
            </a:endParaRPr>
          </a:p>
        </p:txBody>
      </p:sp>
      <p:sp>
        <p:nvSpPr>
          <p:cNvPr id="37" name="TextBox 37"/>
          <p:cNvSpPr txBox="1"/>
          <p:nvPr/>
        </p:nvSpPr>
        <p:spPr>
          <a:xfrm>
            <a:off x="10092919" y="3484436"/>
            <a:ext cx="3390597" cy="461665"/>
          </a:xfrm>
          <a:prstGeom prst="rect">
            <a:avLst/>
          </a:prstGeom>
        </p:spPr>
        <p:txBody>
          <a:bodyPr lIns="0" tIns="0" rIns="0" bIns="0" rtlCol="0" anchor="t">
            <a:spAutoFit/>
          </a:bodyPr>
          <a:lstStyle/>
          <a:p>
            <a:pPr algn="l">
              <a:lnSpc>
                <a:spcPts val="3600"/>
              </a:lnSpc>
            </a:pPr>
            <a:r>
              <a:rPr lang="en-US" sz="3000" b="1" dirty="0">
                <a:solidFill>
                  <a:srgbClr val="FFFFFF"/>
                </a:solidFill>
                <a:latin typeface="Futura Ultra-Bold"/>
                <a:ea typeface="Futura Ultra-Bold"/>
                <a:cs typeface="Futura Ultra-Bold"/>
                <a:sym typeface="Futura Ultra-Bold"/>
              </a:rPr>
              <a:t>Backend</a:t>
            </a:r>
          </a:p>
        </p:txBody>
      </p:sp>
      <p:sp>
        <p:nvSpPr>
          <p:cNvPr id="38" name="TextBox 38"/>
          <p:cNvSpPr txBox="1"/>
          <p:nvPr/>
        </p:nvSpPr>
        <p:spPr>
          <a:xfrm>
            <a:off x="10092918" y="4008401"/>
            <a:ext cx="4337494" cy="774827"/>
          </a:xfrm>
          <a:prstGeom prst="rect">
            <a:avLst/>
          </a:prstGeom>
        </p:spPr>
        <p:txBody>
          <a:bodyPr wrap="square" lIns="0" tIns="0" rIns="0" bIns="0" rtlCol="0" anchor="t">
            <a:spAutoFit/>
          </a:bodyPr>
          <a:lstStyle/>
          <a:p>
            <a:pPr>
              <a:lnSpc>
                <a:spcPts val="3240"/>
              </a:lnSpc>
            </a:pPr>
            <a:r>
              <a:rPr lang="en-US" dirty="0">
                <a:solidFill>
                  <a:schemeClr val="bg1"/>
                </a:solidFill>
              </a:rPr>
              <a:t>The backend is being developed using Python Flask and is currently in progress</a:t>
            </a:r>
            <a:endParaRPr lang="en-US" sz="1800" dirty="0">
              <a:solidFill>
                <a:schemeClr val="bg1"/>
              </a:solidFill>
              <a:latin typeface="Futura"/>
              <a:ea typeface="Futura"/>
              <a:cs typeface="Futura"/>
              <a:sym typeface="Futura"/>
            </a:endParaRPr>
          </a:p>
        </p:txBody>
      </p:sp>
      <p:sp>
        <p:nvSpPr>
          <p:cNvPr id="39" name="TextBox 39"/>
          <p:cNvSpPr txBox="1"/>
          <p:nvPr/>
        </p:nvSpPr>
        <p:spPr>
          <a:xfrm>
            <a:off x="1351821" y="6433375"/>
            <a:ext cx="3390597" cy="461665"/>
          </a:xfrm>
          <a:prstGeom prst="rect">
            <a:avLst/>
          </a:prstGeom>
        </p:spPr>
        <p:txBody>
          <a:bodyPr lIns="0" tIns="0" rIns="0" bIns="0" rtlCol="0" anchor="t">
            <a:spAutoFit/>
          </a:bodyPr>
          <a:lstStyle/>
          <a:p>
            <a:pPr algn="l">
              <a:lnSpc>
                <a:spcPts val="3600"/>
              </a:lnSpc>
            </a:pPr>
            <a:r>
              <a:rPr lang="en-US" sz="3000" b="1" dirty="0">
                <a:solidFill>
                  <a:srgbClr val="FFFFFF"/>
                </a:solidFill>
                <a:latin typeface="Futura Ultra-Bold"/>
                <a:ea typeface="Futura Ultra-Bold"/>
                <a:cs typeface="Futura Ultra-Bold"/>
                <a:sym typeface="Futura Ultra-Bold"/>
              </a:rPr>
              <a:t>Database</a:t>
            </a:r>
          </a:p>
        </p:txBody>
      </p:sp>
      <p:sp>
        <p:nvSpPr>
          <p:cNvPr id="40" name="TextBox 40"/>
          <p:cNvSpPr txBox="1"/>
          <p:nvPr/>
        </p:nvSpPr>
        <p:spPr>
          <a:xfrm>
            <a:off x="1351819" y="7089832"/>
            <a:ext cx="5529262" cy="553998"/>
          </a:xfrm>
          <a:prstGeom prst="rect">
            <a:avLst/>
          </a:prstGeom>
        </p:spPr>
        <p:txBody>
          <a:bodyPr lIns="0" tIns="0" rIns="0" bIns="0" rtlCol="0" anchor="t">
            <a:spAutoFit/>
          </a:bodyPr>
          <a:lstStyle/>
          <a:p>
            <a:r>
              <a:rPr lang="en-US" dirty="0">
                <a:solidFill>
                  <a:schemeClr val="bg1"/>
                </a:solidFill>
              </a:rPr>
              <a:t>MySQL for managing </a:t>
            </a:r>
          </a:p>
          <a:p>
            <a:r>
              <a:rPr lang="en-US" dirty="0">
                <a:solidFill>
                  <a:schemeClr val="bg1"/>
                </a:solidFill>
              </a:rPr>
              <a:t>structured data.</a:t>
            </a:r>
          </a:p>
        </p:txBody>
      </p:sp>
      <p:sp>
        <p:nvSpPr>
          <p:cNvPr id="41" name="TextBox 41"/>
          <p:cNvSpPr txBox="1"/>
          <p:nvPr/>
        </p:nvSpPr>
        <p:spPr>
          <a:xfrm>
            <a:off x="10092919" y="6433375"/>
            <a:ext cx="3390597" cy="461665"/>
          </a:xfrm>
          <a:prstGeom prst="rect">
            <a:avLst/>
          </a:prstGeom>
        </p:spPr>
        <p:txBody>
          <a:bodyPr lIns="0" tIns="0" rIns="0" bIns="0" rtlCol="0" anchor="t">
            <a:spAutoFit/>
          </a:bodyPr>
          <a:lstStyle/>
          <a:p>
            <a:pPr algn="l">
              <a:lnSpc>
                <a:spcPts val="3600"/>
              </a:lnSpc>
            </a:pPr>
            <a:r>
              <a:rPr lang="en-US" sz="3000" b="1" dirty="0">
                <a:solidFill>
                  <a:srgbClr val="FFFFFF"/>
                </a:solidFill>
                <a:latin typeface="Futura Ultra-Bold"/>
                <a:ea typeface="Futura Ultra-Bold"/>
                <a:cs typeface="Futura Ultra-Bold"/>
                <a:sym typeface="Futura Ultra-Bold"/>
              </a:rPr>
              <a:t>Other Tools</a:t>
            </a:r>
          </a:p>
        </p:txBody>
      </p:sp>
      <p:sp>
        <p:nvSpPr>
          <p:cNvPr id="42" name="TextBox 42"/>
          <p:cNvSpPr txBox="1"/>
          <p:nvPr/>
        </p:nvSpPr>
        <p:spPr>
          <a:xfrm>
            <a:off x="10092918" y="7030138"/>
            <a:ext cx="5529262" cy="830997"/>
          </a:xfrm>
          <a:prstGeom prst="rect">
            <a:avLst/>
          </a:prstGeom>
        </p:spPr>
        <p:txBody>
          <a:bodyPr lIns="0" tIns="0" rIns="0" bIns="0" rtlCol="0" anchor="t">
            <a:spAutoFit/>
          </a:bodyPr>
          <a:lstStyle/>
          <a:p>
            <a:r>
              <a:rPr lang="en-US" b="1" dirty="0">
                <a:solidFill>
                  <a:schemeClr val="bg1"/>
                </a:solidFill>
              </a:rPr>
              <a:t>Postman will be used to test and validate the REST APIs once the backend development is complete, ensuring smooth integration with the frontend.</a:t>
            </a:r>
            <a:endParaRPr lang="en-US" dirty="0">
              <a:solidFill>
                <a:schemeClr val="bg1"/>
              </a:solidFill>
            </a:endParaRPr>
          </a:p>
        </p:txBody>
      </p:sp>
      <p:pic>
        <p:nvPicPr>
          <p:cNvPr id="1027" name="Picture 3"/>
          <p:cNvPicPr>
            <a:picLocks noChangeAspect="1" noChangeArrowheads="1"/>
          </p:cNvPicPr>
          <p:nvPr/>
        </p:nvPicPr>
        <p:blipFill>
          <a:blip r:embed="rId3" cstate="print"/>
          <a:srcRect/>
          <a:stretch>
            <a:fillRect/>
          </a:stretch>
        </p:blipFill>
        <p:spPr bwMode="auto">
          <a:xfrm>
            <a:off x="7572364" y="4286244"/>
            <a:ext cx="642942" cy="642942"/>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16216362" y="4286244"/>
            <a:ext cx="785818" cy="785818"/>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cstate="print"/>
          <a:srcRect/>
          <a:stretch>
            <a:fillRect/>
          </a:stretch>
        </p:blipFill>
        <p:spPr bwMode="auto">
          <a:xfrm>
            <a:off x="7500926" y="7143764"/>
            <a:ext cx="795326" cy="795326"/>
          </a:xfrm>
          <a:prstGeom prst="rect">
            <a:avLst/>
          </a:prstGeom>
          <a:noFill/>
          <a:ln w="9525">
            <a:noFill/>
            <a:miter lim="800000"/>
            <a:headEnd/>
            <a:tailEnd/>
          </a:ln>
          <a:effectLst/>
        </p:spPr>
      </p:pic>
      <p:pic>
        <p:nvPicPr>
          <p:cNvPr id="1031" name="Picture 7"/>
          <p:cNvPicPr>
            <a:picLocks noChangeAspect="1" noChangeArrowheads="1"/>
          </p:cNvPicPr>
          <p:nvPr/>
        </p:nvPicPr>
        <p:blipFill>
          <a:blip r:embed="rId6" cstate="print"/>
          <a:srcRect/>
          <a:stretch>
            <a:fillRect/>
          </a:stretch>
        </p:blipFill>
        <p:spPr bwMode="auto">
          <a:xfrm>
            <a:off x="16144924" y="7072326"/>
            <a:ext cx="866764" cy="866764"/>
          </a:xfrm>
          <a:prstGeom prst="rect">
            <a:avLst/>
          </a:prstGeom>
          <a:noFill/>
          <a:ln w="9525">
            <a:noFill/>
            <a:miter lim="800000"/>
            <a:headEnd/>
            <a:tailEnd/>
          </a:ln>
          <a:effectLst/>
        </p:spPr>
      </p:pic>
      <p:sp>
        <p:nvSpPr>
          <p:cNvPr id="43" name="Freeform 13"/>
          <p:cNvSpPr/>
          <p:nvPr/>
        </p:nvSpPr>
        <p:spPr>
          <a:xfrm>
            <a:off x="15930610" y="357154"/>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7"/>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9746"/>
            <a:ext cx="9144000" cy="1165718"/>
            <a:chOff x="0" y="0"/>
            <a:chExt cx="12192000" cy="1554290"/>
          </a:xfrm>
        </p:grpSpPr>
        <p:sp>
          <p:nvSpPr>
            <p:cNvPr id="3" name="Freeform 3"/>
            <p:cNvSpPr/>
            <p:nvPr/>
          </p:nvSpPr>
          <p:spPr>
            <a:xfrm>
              <a:off x="0" y="0"/>
              <a:ext cx="12192000" cy="1554226"/>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id="4" name="Group 4"/>
          <p:cNvGrpSpPr/>
          <p:nvPr/>
        </p:nvGrpSpPr>
        <p:grpSpPr>
          <a:xfrm>
            <a:off x="0" y="519746"/>
            <a:ext cx="936307" cy="1165718"/>
            <a:chOff x="0" y="0"/>
            <a:chExt cx="1248410" cy="1554290"/>
          </a:xfrm>
        </p:grpSpPr>
        <p:sp>
          <p:nvSpPr>
            <p:cNvPr id="5" name="Freeform 5"/>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18" name="TextBox 18"/>
          <p:cNvSpPr txBox="1"/>
          <p:nvPr/>
        </p:nvSpPr>
        <p:spPr>
          <a:xfrm>
            <a:off x="1428696" y="785782"/>
            <a:ext cx="6375082" cy="553998"/>
          </a:xfrm>
          <a:prstGeom prst="rect">
            <a:avLst/>
          </a:prstGeom>
        </p:spPr>
        <p:txBody>
          <a:bodyPr lIns="0" tIns="0" rIns="0" bIns="0" rtlCol="0" anchor="t">
            <a:spAutoFit/>
          </a:bodyPr>
          <a:lstStyle/>
          <a:p>
            <a:r>
              <a:rPr lang="en-US" sz="3600" b="1" dirty="0"/>
              <a:t>System Architecture</a:t>
            </a:r>
          </a:p>
        </p:txBody>
      </p:sp>
      <p:sp>
        <p:nvSpPr>
          <p:cNvPr id="24" name="Rectangle 23"/>
          <p:cNvSpPr/>
          <p:nvPr/>
        </p:nvSpPr>
        <p:spPr>
          <a:xfrm>
            <a:off x="9144000" y="2285980"/>
            <a:ext cx="7643866" cy="1323439"/>
          </a:xfrm>
          <a:prstGeom prst="rect">
            <a:avLst/>
          </a:prstGeom>
        </p:spPr>
        <p:txBody>
          <a:bodyPr wrap="square">
            <a:spAutoFit/>
          </a:bodyPr>
          <a:lstStyle/>
          <a:p>
            <a:endParaRPr lang="en-US" sz="2400" b="1" dirty="0">
              <a:solidFill>
                <a:srgbClr val="C00000"/>
              </a:solidFill>
            </a:endParaRPr>
          </a:p>
          <a:p>
            <a:r>
              <a:rPr lang="en-US" sz="2000" b="1" dirty="0">
                <a:solidFill>
                  <a:srgbClr val="FF0000"/>
                </a:solidFill>
              </a:rPr>
              <a:t>High-Level Architecture Diagram</a:t>
            </a:r>
            <a:r>
              <a:rPr lang="en-US" dirty="0">
                <a:solidFill>
                  <a:srgbClr val="FF0000"/>
                </a:solidFill>
              </a:rPr>
              <a:t>:</a:t>
            </a:r>
          </a:p>
          <a:p>
            <a:pPr lvl="1"/>
            <a:r>
              <a:rPr lang="en-US" dirty="0"/>
              <a:t>The architecture consists of three main layers:</a:t>
            </a:r>
          </a:p>
          <a:p>
            <a:pPr lvl="1"/>
            <a:endParaRPr lang="en-US" dirty="0"/>
          </a:p>
        </p:txBody>
      </p:sp>
      <p:sp>
        <p:nvSpPr>
          <p:cNvPr id="25" name="Rectangle 24"/>
          <p:cNvSpPr/>
          <p:nvPr/>
        </p:nvSpPr>
        <p:spPr>
          <a:xfrm>
            <a:off x="8715372" y="3857616"/>
            <a:ext cx="8358246" cy="3554819"/>
          </a:xfrm>
          <a:prstGeom prst="rect">
            <a:avLst/>
          </a:prstGeom>
        </p:spPr>
        <p:txBody>
          <a:bodyPr wrap="square">
            <a:spAutoFit/>
          </a:bodyPr>
          <a:lstStyle/>
          <a:p>
            <a:pPr lvl="2">
              <a:lnSpc>
                <a:spcPct val="150000"/>
              </a:lnSpc>
            </a:pPr>
            <a:r>
              <a:rPr lang="en-US" sz="2000" b="1" u="sng" dirty="0">
                <a:solidFill>
                  <a:srgbClr val="FF0000"/>
                </a:solidFill>
              </a:rPr>
              <a:t>Frontend</a:t>
            </a:r>
            <a:r>
              <a:rPr lang="en-US" sz="2000" dirty="0">
                <a:solidFill>
                  <a:srgbClr val="FF0000"/>
                </a:solidFill>
              </a:rPr>
              <a:t>: </a:t>
            </a:r>
            <a:r>
              <a:rPr lang="en-US" dirty="0"/>
              <a:t>Built using React with </a:t>
            </a:r>
            <a:r>
              <a:rPr lang="en-US" dirty="0" err="1"/>
              <a:t>Vite</a:t>
            </a:r>
            <a:r>
              <a:rPr lang="en-US" dirty="0"/>
              <a:t> and styled with CSS. The frontend interacts with the backend via </a:t>
            </a:r>
            <a:r>
              <a:rPr lang="en-US" dirty="0" err="1"/>
              <a:t>RESTful</a:t>
            </a:r>
            <a:r>
              <a:rPr lang="en-US" dirty="0"/>
              <a:t> APIs to display dynamic data (like products, user details, and orders).</a:t>
            </a:r>
          </a:p>
          <a:p>
            <a:pPr lvl="2">
              <a:lnSpc>
                <a:spcPct val="150000"/>
              </a:lnSpc>
            </a:pPr>
            <a:r>
              <a:rPr lang="en-US" sz="2000" b="1" u="sng" dirty="0">
                <a:solidFill>
                  <a:srgbClr val="FF0000"/>
                </a:solidFill>
              </a:rPr>
              <a:t>Backend</a:t>
            </a:r>
            <a:r>
              <a:rPr lang="en-US" sz="2000" dirty="0">
                <a:solidFill>
                  <a:srgbClr val="FF0000"/>
                </a:solidFill>
              </a:rPr>
              <a:t>: </a:t>
            </a:r>
            <a:r>
              <a:rPr lang="en-US" dirty="0"/>
              <a:t>Built using Spring Boot, which provides </a:t>
            </a:r>
            <a:r>
              <a:rPr lang="en-US" dirty="0" err="1"/>
              <a:t>RESTful</a:t>
            </a:r>
            <a:r>
              <a:rPr lang="en-US" dirty="0"/>
              <a:t> APIs to handle client requests from the frontend. Spring Boot also interacts with the MySQL database for data storage and retrieval.</a:t>
            </a:r>
          </a:p>
          <a:p>
            <a:pPr lvl="2">
              <a:lnSpc>
                <a:spcPct val="150000"/>
              </a:lnSpc>
            </a:pPr>
            <a:r>
              <a:rPr lang="en-US" sz="2000" b="1" u="sng" dirty="0">
                <a:solidFill>
                  <a:srgbClr val="FF0000"/>
                </a:solidFill>
              </a:rPr>
              <a:t>Database</a:t>
            </a:r>
            <a:r>
              <a:rPr lang="en-US" sz="2000" dirty="0">
                <a:solidFill>
                  <a:srgbClr val="FF0000"/>
                </a:solidFill>
              </a:rPr>
              <a:t>: </a:t>
            </a:r>
            <a:r>
              <a:rPr lang="en-US" dirty="0"/>
              <a:t>MySQL is used to store and manage all data, such as user information, product listings, and order details.</a:t>
            </a:r>
          </a:p>
        </p:txBody>
      </p:sp>
      <p:sp>
        <p:nvSpPr>
          <p:cNvPr id="10" name="Freeform 13"/>
          <p:cNvSpPr/>
          <p:nvPr/>
        </p:nvSpPr>
        <p:spPr>
          <a:xfrm>
            <a:off x="15573420" y="357154"/>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2"/>
            <a:stretch>
              <a:fillRect/>
            </a:stretch>
          </a:blipFill>
        </p:spPr>
      </p:sp>
      <p:pic>
        <p:nvPicPr>
          <p:cNvPr id="11" name="Picture 10" descr="ChatGPT Image May 18, 2025, 03_28_36 PM.png"/>
          <p:cNvPicPr>
            <a:picLocks noChangeAspect="1"/>
          </p:cNvPicPr>
          <p:nvPr/>
        </p:nvPicPr>
        <p:blipFill>
          <a:blip r:embed="rId3"/>
          <a:stretch>
            <a:fillRect/>
          </a:stretch>
        </p:blipFill>
        <p:spPr>
          <a:xfrm>
            <a:off x="990600" y="2019300"/>
            <a:ext cx="7848600" cy="7391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2986" y="4367396"/>
            <a:ext cx="7602251" cy="4508716"/>
            <a:chOff x="0" y="0"/>
            <a:chExt cx="10136334" cy="6011622"/>
          </a:xfrm>
          <a:solidFill>
            <a:srgbClr val="C00000"/>
          </a:solidFill>
        </p:grpSpPr>
        <p:sp>
          <p:nvSpPr>
            <p:cNvPr id="3" name="Freeform 3"/>
            <p:cNvSpPr/>
            <p:nvPr/>
          </p:nvSpPr>
          <p:spPr>
            <a:xfrm>
              <a:off x="0" y="0"/>
              <a:ext cx="10136378" cy="6011672"/>
            </a:xfrm>
            <a:custGeom>
              <a:avLst/>
              <a:gdLst/>
              <a:ahLst/>
              <a:cxnLst/>
              <a:rect l="l" t="t" r="r" b="b"/>
              <a:pathLst>
                <a:path w="10136378" h="6011672">
                  <a:moveTo>
                    <a:pt x="0" y="0"/>
                  </a:moveTo>
                  <a:lnTo>
                    <a:pt x="10136378" y="0"/>
                  </a:lnTo>
                  <a:lnTo>
                    <a:pt x="10136378" y="6011672"/>
                  </a:lnTo>
                  <a:lnTo>
                    <a:pt x="0" y="6011672"/>
                  </a:lnTo>
                  <a:close/>
                </a:path>
              </a:pathLst>
            </a:custGeom>
            <a:grpFill/>
          </p:spPr>
        </p:sp>
      </p:grpSp>
      <p:grpSp>
        <p:nvGrpSpPr>
          <p:cNvPr id="4" name="Group 4"/>
          <p:cNvGrpSpPr/>
          <p:nvPr/>
        </p:nvGrpSpPr>
        <p:grpSpPr>
          <a:xfrm>
            <a:off x="3753066" y="3276353"/>
            <a:ext cx="2182089" cy="2182089"/>
            <a:chOff x="0" y="0"/>
            <a:chExt cx="2909452" cy="2909452"/>
          </a:xfrm>
        </p:grpSpPr>
        <p:sp>
          <p:nvSpPr>
            <p:cNvPr id="5" name="Freeform 5"/>
            <p:cNvSpPr/>
            <p:nvPr/>
          </p:nvSpPr>
          <p:spPr>
            <a:xfrm>
              <a:off x="0" y="0"/>
              <a:ext cx="2909443" cy="2909443"/>
            </a:xfrm>
            <a:custGeom>
              <a:avLst/>
              <a:gdLst/>
              <a:ahLst/>
              <a:cxnLst/>
              <a:rect l="l" t="t" r="r" b="b"/>
              <a:pathLst>
                <a:path w="2909443" h="2909443">
                  <a:moveTo>
                    <a:pt x="0" y="1454785"/>
                  </a:moveTo>
                  <a:lnTo>
                    <a:pt x="1454785" y="0"/>
                  </a:lnTo>
                  <a:lnTo>
                    <a:pt x="2909443" y="1454785"/>
                  </a:lnTo>
                  <a:lnTo>
                    <a:pt x="1454785" y="2909443"/>
                  </a:lnTo>
                  <a:close/>
                </a:path>
              </a:pathLst>
            </a:custGeom>
            <a:solidFill>
              <a:srgbClr val="FFFFFF"/>
            </a:solidFill>
          </p:spPr>
        </p:sp>
      </p:grpSp>
      <p:grpSp>
        <p:nvGrpSpPr>
          <p:cNvPr id="8" name="Group 8"/>
          <p:cNvGrpSpPr/>
          <p:nvPr/>
        </p:nvGrpSpPr>
        <p:grpSpPr>
          <a:xfrm>
            <a:off x="9642762" y="4423420"/>
            <a:ext cx="7602250" cy="4452692"/>
            <a:chOff x="0" y="0"/>
            <a:chExt cx="10136334" cy="6011622"/>
          </a:xfrm>
          <a:solidFill>
            <a:srgbClr val="C00000"/>
          </a:solidFill>
        </p:grpSpPr>
        <p:sp>
          <p:nvSpPr>
            <p:cNvPr id="9" name="Freeform 9"/>
            <p:cNvSpPr/>
            <p:nvPr/>
          </p:nvSpPr>
          <p:spPr>
            <a:xfrm>
              <a:off x="0" y="0"/>
              <a:ext cx="10136378" cy="6011672"/>
            </a:xfrm>
            <a:custGeom>
              <a:avLst/>
              <a:gdLst/>
              <a:ahLst/>
              <a:cxnLst/>
              <a:rect l="l" t="t" r="r" b="b"/>
              <a:pathLst>
                <a:path w="10136378" h="6011672">
                  <a:moveTo>
                    <a:pt x="0" y="0"/>
                  </a:moveTo>
                  <a:lnTo>
                    <a:pt x="10136378" y="0"/>
                  </a:lnTo>
                  <a:lnTo>
                    <a:pt x="10136378" y="6011672"/>
                  </a:lnTo>
                  <a:lnTo>
                    <a:pt x="0" y="6011672"/>
                  </a:lnTo>
                  <a:close/>
                </a:path>
              </a:pathLst>
            </a:custGeom>
            <a:grpFill/>
          </p:spPr>
        </p:sp>
      </p:grpSp>
      <p:grpSp>
        <p:nvGrpSpPr>
          <p:cNvPr id="10" name="Group 10"/>
          <p:cNvGrpSpPr/>
          <p:nvPr/>
        </p:nvGrpSpPr>
        <p:grpSpPr>
          <a:xfrm>
            <a:off x="12240344" y="3234335"/>
            <a:ext cx="2182089" cy="2182089"/>
            <a:chOff x="0" y="0"/>
            <a:chExt cx="2909452" cy="2909452"/>
          </a:xfrm>
        </p:grpSpPr>
        <p:sp>
          <p:nvSpPr>
            <p:cNvPr id="11" name="Freeform 11"/>
            <p:cNvSpPr/>
            <p:nvPr/>
          </p:nvSpPr>
          <p:spPr>
            <a:xfrm>
              <a:off x="0" y="0"/>
              <a:ext cx="2909443" cy="2909443"/>
            </a:xfrm>
            <a:custGeom>
              <a:avLst/>
              <a:gdLst/>
              <a:ahLst/>
              <a:cxnLst/>
              <a:rect l="l" t="t" r="r" b="b"/>
              <a:pathLst>
                <a:path w="2909443" h="2909443">
                  <a:moveTo>
                    <a:pt x="0" y="1454785"/>
                  </a:moveTo>
                  <a:lnTo>
                    <a:pt x="1454785" y="0"/>
                  </a:lnTo>
                  <a:lnTo>
                    <a:pt x="2909443" y="1454785"/>
                  </a:lnTo>
                  <a:lnTo>
                    <a:pt x="1454785" y="2909443"/>
                  </a:lnTo>
                  <a:close/>
                </a:path>
              </a:pathLst>
            </a:custGeom>
            <a:solidFill>
              <a:srgbClr val="FFFFFF"/>
            </a:solidFill>
          </p:spPr>
        </p:sp>
      </p:grpSp>
      <p:grpSp>
        <p:nvGrpSpPr>
          <p:cNvPr id="14" name="Group 14"/>
          <p:cNvGrpSpPr/>
          <p:nvPr/>
        </p:nvGrpSpPr>
        <p:grpSpPr>
          <a:xfrm>
            <a:off x="0" y="519746"/>
            <a:ext cx="9144000" cy="1165718"/>
            <a:chOff x="0" y="0"/>
            <a:chExt cx="12192000" cy="1554290"/>
          </a:xfrm>
        </p:grpSpPr>
        <p:sp>
          <p:nvSpPr>
            <p:cNvPr id="15" name="Freeform 15"/>
            <p:cNvSpPr/>
            <p:nvPr/>
          </p:nvSpPr>
          <p:spPr>
            <a:xfrm>
              <a:off x="0" y="0"/>
              <a:ext cx="12192000" cy="1554226"/>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id="16" name="Group 16"/>
          <p:cNvGrpSpPr/>
          <p:nvPr/>
        </p:nvGrpSpPr>
        <p:grpSpPr>
          <a:xfrm>
            <a:off x="0" y="519746"/>
            <a:ext cx="936307" cy="1165718"/>
            <a:chOff x="0" y="0"/>
            <a:chExt cx="1248410" cy="1554290"/>
          </a:xfrm>
        </p:grpSpPr>
        <p:sp>
          <p:nvSpPr>
            <p:cNvPr id="17" name="Freeform 17"/>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18" name="Freeform 18"/>
          <p:cNvSpPr/>
          <p:nvPr/>
        </p:nvSpPr>
        <p:spPr>
          <a:xfrm>
            <a:off x="13027762" y="3951272"/>
            <a:ext cx="832250" cy="832250"/>
          </a:xfrm>
          <a:custGeom>
            <a:avLst/>
            <a:gdLst/>
            <a:ahLst/>
            <a:cxnLst/>
            <a:rect l="l" t="t" r="r" b="b"/>
            <a:pathLst>
              <a:path w="832250" h="832250">
                <a:moveTo>
                  <a:pt x="0" y="0"/>
                </a:moveTo>
                <a:lnTo>
                  <a:pt x="832250" y="0"/>
                </a:lnTo>
                <a:lnTo>
                  <a:pt x="832250" y="832250"/>
                </a:lnTo>
                <a:lnTo>
                  <a:pt x="0" y="832250"/>
                </a:lnTo>
                <a:lnTo>
                  <a:pt x="0" y="0"/>
                </a:lnTo>
                <a:close/>
              </a:path>
            </a:pathLst>
          </a:custGeom>
          <a:blipFill>
            <a:blip r:embed="rId2" cstate="print">
              <a:extLst>
                <a:ext uri="{96DAC541-7B7A-43D3-8B79-37D633B846F1}">
                  <asvg:svgBlip xmlns="" xmlns:asvg="http://schemas.microsoft.com/office/drawing/2016/SVG/main" r:embed="rId3"/>
                </a:ext>
              </a:extLst>
            </a:blip>
            <a:stretch>
              <a:fillRect/>
            </a:stretch>
          </a:blipFill>
        </p:spPr>
      </p:sp>
      <p:sp>
        <p:nvSpPr>
          <p:cNvPr id="19" name="Freeform 19"/>
          <p:cNvSpPr/>
          <p:nvPr/>
        </p:nvSpPr>
        <p:spPr>
          <a:xfrm>
            <a:off x="4427985" y="3951272"/>
            <a:ext cx="832250" cy="832250"/>
          </a:xfrm>
          <a:custGeom>
            <a:avLst/>
            <a:gdLst/>
            <a:ahLst/>
            <a:cxnLst/>
            <a:rect l="l" t="t" r="r" b="b"/>
            <a:pathLst>
              <a:path w="832250" h="832250">
                <a:moveTo>
                  <a:pt x="0" y="0"/>
                </a:moveTo>
                <a:lnTo>
                  <a:pt x="832251" y="0"/>
                </a:lnTo>
                <a:lnTo>
                  <a:pt x="832251" y="832250"/>
                </a:lnTo>
                <a:lnTo>
                  <a:pt x="0" y="832250"/>
                </a:lnTo>
                <a:lnTo>
                  <a:pt x="0" y="0"/>
                </a:lnTo>
                <a:close/>
              </a:path>
            </a:pathLst>
          </a:custGeom>
          <a:blipFill>
            <a:blip r:embed="rId4" cstate="print">
              <a:extLst>
                <a:ext uri="{96DAC541-7B7A-43D3-8B79-37D633B846F1}">
                  <asvg:svgBlip xmlns="" xmlns:asvg="http://schemas.microsoft.com/office/drawing/2016/SVG/main" r:embed="rId5"/>
                </a:ext>
              </a:extLst>
            </a:blip>
            <a:stretch>
              <a:fillRect/>
            </a:stretch>
          </a:blipFill>
        </p:spPr>
      </p:sp>
      <p:sp>
        <p:nvSpPr>
          <p:cNvPr id="20" name="TextBox 20"/>
          <p:cNvSpPr txBox="1"/>
          <p:nvPr/>
        </p:nvSpPr>
        <p:spPr>
          <a:xfrm>
            <a:off x="1997563" y="5829240"/>
            <a:ext cx="5693095" cy="461665"/>
          </a:xfrm>
          <a:prstGeom prst="rect">
            <a:avLst/>
          </a:prstGeom>
        </p:spPr>
        <p:txBody>
          <a:bodyPr lIns="0" tIns="0" rIns="0" bIns="0" rtlCol="0" anchor="t">
            <a:spAutoFit/>
          </a:bodyPr>
          <a:lstStyle/>
          <a:p>
            <a:pPr algn="ctr">
              <a:lnSpc>
                <a:spcPts val="3600"/>
              </a:lnSpc>
            </a:pPr>
            <a:r>
              <a:rPr lang="en-US" sz="3200" b="1" dirty="0">
                <a:solidFill>
                  <a:schemeClr val="bg1"/>
                </a:solidFill>
              </a:rPr>
              <a:t>UI Technologies Used</a:t>
            </a:r>
            <a:endParaRPr lang="en-US" sz="3000" b="1" dirty="0">
              <a:solidFill>
                <a:schemeClr val="bg1"/>
              </a:solidFill>
              <a:latin typeface="Futura Ultra-Bold"/>
              <a:ea typeface="Futura Ultra-Bold"/>
              <a:cs typeface="Futura Ultra-Bold"/>
              <a:sym typeface="Futura Ultra-Bold"/>
            </a:endParaRPr>
          </a:p>
        </p:txBody>
      </p:sp>
      <p:sp>
        <p:nvSpPr>
          <p:cNvPr id="21" name="TextBox 21"/>
          <p:cNvSpPr txBox="1"/>
          <p:nvPr/>
        </p:nvSpPr>
        <p:spPr>
          <a:xfrm>
            <a:off x="1997565" y="6353205"/>
            <a:ext cx="5693092" cy="2492990"/>
          </a:xfrm>
          <a:prstGeom prst="rect">
            <a:avLst/>
          </a:prstGeom>
        </p:spPr>
        <p:txBody>
          <a:bodyPr lIns="0" tIns="0" rIns="0" bIns="0" rtlCol="0" anchor="t">
            <a:spAutoFit/>
          </a:bodyPr>
          <a:lstStyle/>
          <a:p>
            <a:pPr>
              <a:buNone/>
            </a:pPr>
            <a:r>
              <a:rPr lang="en-US" b="1" dirty="0">
                <a:solidFill>
                  <a:schemeClr val="bg1"/>
                </a:solidFill>
              </a:rPr>
              <a:t>React:</a:t>
            </a:r>
            <a:r>
              <a:rPr lang="en-US" dirty="0">
                <a:solidFill>
                  <a:schemeClr val="bg1"/>
                </a:solidFill>
              </a:rPr>
              <a:t> A JavaScript library used for building dynamic and responsive user interfaces. It enables the creation of modular, reusable components and ensures smooth rendering of data-driven views in the Car Rental Management System.</a:t>
            </a:r>
          </a:p>
          <a:p>
            <a:r>
              <a:rPr lang="en-US" b="1" dirty="0">
                <a:solidFill>
                  <a:schemeClr val="bg1"/>
                </a:solidFill>
              </a:rPr>
              <a:t>CSS:</a:t>
            </a:r>
            <a:r>
              <a:rPr lang="en-US" dirty="0">
                <a:solidFill>
                  <a:schemeClr val="bg1"/>
                </a:solidFill>
              </a:rPr>
              <a:t> Utilized for styling the application’s components, controlling layout, color schemes, fonts, and responsiveness. CSS3 helped create a visually appealing and mobile-friendly user experience.</a:t>
            </a:r>
          </a:p>
        </p:txBody>
      </p:sp>
      <p:sp>
        <p:nvSpPr>
          <p:cNvPr id="22" name="TextBox 22"/>
          <p:cNvSpPr txBox="1"/>
          <p:nvPr/>
        </p:nvSpPr>
        <p:spPr>
          <a:xfrm>
            <a:off x="10597340" y="5500690"/>
            <a:ext cx="5693095" cy="461665"/>
          </a:xfrm>
          <a:prstGeom prst="rect">
            <a:avLst/>
          </a:prstGeom>
        </p:spPr>
        <p:txBody>
          <a:bodyPr lIns="0" tIns="0" rIns="0" bIns="0" rtlCol="0" anchor="t">
            <a:spAutoFit/>
          </a:bodyPr>
          <a:lstStyle/>
          <a:p>
            <a:pPr algn="ctr">
              <a:lnSpc>
                <a:spcPts val="3600"/>
              </a:lnSpc>
            </a:pPr>
            <a:r>
              <a:rPr lang="en-US" sz="3200" b="1" dirty="0">
                <a:solidFill>
                  <a:schemeClr val="bg1"/>
                </a:solidFill>
              </a:rPr>
              <a:t>Key Features Implemented</a:t>
            </a:r>
            <a:endParaRPr lang="en-US" sz="3000" b="1" dirty="0">
              <a:solidFill>
                <a:schemeClr val="bg1"/>
              </a:solidFill>
              <a:latin typeface="Futura Ultra-Bold"/>
              <a:ea typeface="Futura Ultra-Bold"/>
              <a:cs typeface="Futura Ultra-Bold"/>
              <a:sym typeface="Futura Ultra-Bold"/>
            </a:endParaRPr>
          </a:p>
        </p:txBody>
      </p:sp>
      <p:sp>
        <p:nvSpPr>
          <p:cNvPr id="23" name="TextBox 23"/>
          <p:cNvSpPr txBox="1"/>
          <p:nvPr/>
        </p:nvSpPr>
        <p:spPr>
          <a:xfrm>
            <a:off x="10215570" y="6016849"/>
            <a:ext cx="6762030" cy="2215991"/>
          </a:xfrm>
          <a:prstGeom prst="rect">
            <a:avLst/>
          </a:prstGeom>
        </p:spPr>
        <p:txBody>
          <a:bodyPr wrap="square" lIns="0" tIns="0" rIns="0" bIns="0" rtlCol="0" anchor="t">
            <a:spAutoFit/>
          </a:bodyPr>
          <a:lstStyle/>
          <a:p>
            <a:pPr>
              <a:buNone/>
            </a:pPr>
            <a:r>
              <a:rPr lang="en-US" b="1" dirty="0">
                <a:solidFill>
                  <a:schemeClr val="bg1"/>
                </a:solidFill>
              </a:rPr>
              <a:t>Reusable Components:</a:t>
            </a:r>
            <a:r>
              <a:rPr lang="en-US" dirty="0">
                <a:solidFill>
                  <a:schemeClr val="bg1"/>
                </a:solidFill>
              </a:rPr>
              <a:t> Built modular UI elements like vehicle cards, forms, and navigation bars for better maintainability.</a:t>
            </a:r>
          </a:p>
          <a:p>
            <a:pPr>
              <a:buNone/>
            </a:pPr>
            <a:r>
              <a:rPr lang="en-US" b="1" dirty="0">
                <a:solidFill>
                  <a:schemeClr val="bg1"/>
                </a:solidFill>
              </a:rPr>
              <a:t>Dynamic Rendering:</a:t>
            </a:r>
            <a:r>
              <a:rPr lang="en-US" dirty="0">
                <a:solidFill>
                  <a:schemeClr val="bg1"/>
                </a:solidFill>
              </a:rPr>
              <a:t> Used state and props to update the UI based on user input and application state.</a:t>
            </a:r>
          </a:p>
          <a:p>
            <a:pPr>
              <a:buNone/>
            </a:pPr>
            <a:r>
              <a:rPr lang="en-US" b="1" dirty="0">
                <a:solidFill>
                  <a:schemeClr val="bg1"/>
                </a:solidFill>
              </a:rPr>
              <a:t>Responsive Design:</a:t>
            </a:r>
            <a:r>
              <a:rPr lang="en-US" dirty="0">
                <a:solidFill>
                  <a:schemeClr val="bg1"/>
                </a:solidFill>
              </a:rPr>
              <a:t> Styled the interface to work smoothly across mobile, tablet, and desktop screens.</a:t>
            </a:r>
          </a:p>
          <a:p>
            <a:r>
              <a:rPr lang="en-US" b="1" dirty="0">
                <a:solidFill>
                  <a:schemeClr val="bg1"/>
                </a:solidFill>
              </a:rPr>
              <a:t>Interactive Elements:</a:t>
            </a:r>
            <a:r>
              <a:rPr lang="en-US" dirty="0">
                <a:solidFill>
                  <a:schemeClr val="bg1"/>
                </a:solidFill>
              </a:rPr>
              <a:t> Added hover effects, live feedback, and dynamic views for a better user experience.</a:t>
            </a:r>
          </a:p>
        </p:txBody>
      </p:sp>
      <p:sp>
        <p:nvSpPr>
          <p:cNvPr id="24" name="TextBox 24"/>
          <p:cNvSpPr txBox="1"/>
          <p:nvPr/>
        </p:nvSpPr>
        <p:spPr>
          <a:xfrm>
            <a:off x="1028700" y="754942"/>
            <a:ext cx="6375082" cy="551433"/>
          </a:xfrm>
          <a:prstGeom prst="rect">
            <a:avLst/>
          </a:prstGeom>
        </p:spPr>
        <p:txBody>
          <a:bodyPr lIns="0" tIns="0" rIns="0" bIns="0" rtlCol="0" anchor="t">
            <a:spAutoFit/>
          </a:bodyPr>
          <a:lstStyle/>
          <a:p>
            <a:pPr>
              <a:lnSpc>
                <a:spcPts val="4320"/>
              </a:lnSpc>
            </a:pPr>
            <a:r>
              <a:rPr lang="en-US" sz="3600" b="1" dirty="0"/>
              <a:t>Frontend Development</a:t>
            </a:r>
            <a:endParaRPr lang="en-US" sz="3600" b="1" dirty="0">
              <a:solidFill>
                <a:srgbClr val="000000"/>
              </a:solidFill>
              <a:latin typeface="Futura Ultra-Bold"/>
              <a:ea typeface="Futura Ultra-Bold"/>
              <a:cs typeface="Futura Ultra-Bold"/>
              <a:sym typeface="Futura Ultra-Bold"/>
            </a:endParaRPr>
          </a:p>
        </p:txBody>
      </p:sp>
      <p:sp>
        <p:nvSpPr>
          <p:cNvPr id="25" name="Freeform 13"/>
          <p:cNvSpPr/>
          <p:nvPr/>
        </p:nvSpPr>
        <p:spPr>
          <a:xfrm>
            <a:off x="15716296" y="357154"/>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6"/>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9746"/>
            <a:ext cx="9144000" cy="1165718"/>
            <a:chOff x="0" y="0"/>
            <a:chExt cx="12192000" cy="1554290"/>
          </a:xfrm>
        </p:grpSpPr>
        <p:sp>
          <p:nvSpPr>
            <p:cNvPr id="3" name="Freeform 3"/>
            <p:cNvSpPr/>
            <p:nvPr/>
          </p:nvSpPr>
          <p:spPr>
            <a:xfrm>
              <a:off x="0" y="0"/>
              <a:ext cx="12192000" cy="1554226"/>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sp>
        <p:nvSpPr>
          <p:cNvPr id="4" name="TextBox 4"/>
          <p:cNvSpPr txBox="1"/>
          <p:nvPr/>
        </p:nvSpPr>
        <p:spPr>
          <a:xfrm>
            <a:off x="1028700" y="754942"/>
            <a:ext cx="6375082" cy="551433"/>
          </a:xfrm>
          <a:prstGeom prst="rect">
            <a:avLst/>
          </a:prstGeom>
        </p:spPr>
        <p:txBody>
          <a:bodyPr lIns="0" tIns="0" rIns="0" bIns="0" rtlCol="0" anchor="t">
            <a:spAutoFit/>
          </a:bodyPr>
          <a:lstStyle/>
          <a:p>
            <a:pPr>
              <a:lnSpc>
                <a:spcPts val="4320"/>
              </a:lnSpc>
            </a:pPr>
            <a:r>
              <a:rPr lang="en-US" sz="3600" b="1" dirty="0"/>
              <a:t>Frontend Development</a:t>
            </a:r>
            <a:endParaRPr lang="en-US" sz="3600" b="1" dirty="0">
              <a:solidFill>
                <a:srgbClr val="000000"/>
              </a:solidFill>
              <a:latin typeface="Futura Ultra-Bold"/>
              <a:ea typeface="Futura Ultra-Bold"/>
              <a:cs typeface="Futura Ultra-Bold"/>
              <a:sym typeface="Futura Ultra-Bold"/>
            </a:endParaRPr>
          </a:p>
        </p:txBody>
      </p:sp>
      <p:grpSp>
        <p:nvGrpSpPr>
          <p:cNvPr id="5" name="Group 5"/>
          <p:cNvGrpSpPr/>
          <p:nvPr/>
        </p:nvGrpSpPr>
        <p:grpSpPr>
          <a:xfrm>
            <a:off x="0" y="519746"/>
            <a:ext cx="936307" cy="1165718"/>
            <a:chOff x="0" y="0"/>
            <a:chExt cx="1248410" cy="1554290"/>
          </a:xfrm>
        </p:grpSpPr>
        <p:sp>
          <p:nvSpPr>
            <p:cNvPr id="6" name="Freeform 6"/>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9" name="Freeform 13"/>
          <p:cNvSpPr/>
          <p:nvPr/>
        </p:nvSpPr>
        <p:spPr>
          <a:xfrm>
            <a:off x="15716296" y="642906"/>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2"/>
            <a:stretch>
              <a:fillRect/>
            </a:stretch>
          </a:blipFill>
        </p:spPr>
      </p:sp>
      <p:pic>
        <p:nvPicPr>
          <p:cNvPr id="10" name="Picture 9" descr="Screenshot_20250509_142845.png"/>
          <p:cNvPicPr>
            <a:picLocks noChangeAspect="1"/>
          </p:cNvPicPr>
          <p:nvPr/>
        </p:nvPicPr>
        <p:blipFill>
          <a:blip r:embed="rId3"/>
          <a:stretch>
            <a:fillRect/>
          </a:stretch>
        </p:blipFill>
        <p:spPr>
          <a:xfrm>
            <a:off x="838200" y="2095500"/>
            <a:ext cx="16687799" cy="3128974"/>
          </a:xfrm>
          <a:prstGeom prst="rect">
            <a:avLst/>
          </a:prstGeom>
        </p:spPr>
      </p:pic>
      <p:pic>
        <p:nvPicPr>
          <p:cNvPr id="11" name="Picture 10" descr="Screenshot_20250509_142906.png"/>
          <p:cNvPicPr>
            <a:picLocks noChangeAspect="1"/>
          </p:cNvPicPr>
          <p:nvPr/>
        </p:nvPicPr>
        <p:blipFill>
          <a:blip r:embed="rId4"/>
          <a:stretch>
            <a:fillRect/>
          </a:stretch>
        </p:blipFill>
        <p:spPr>
          <a:xfrm>
            <a:off x="762000" y="5524500"/>
            <a:ext cx="16687800" cy="33671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2985" y="3276350"/>
            <a:ext cx="4651231" cy="5599762"/>
            <a:chOff x="0" y="0"/>
            <a:chExt cx="6201642" cy="7466350"/>
          </a:xfrm>
          <a:solidFill>
            <a:srgbClr val="C00000"/>
          </a:solidFill>
        </p:grpSpPr>
        <p:sp>
          <p:nvSpPr>
            <p:cNvPr id="3" name="Freeform 3"/>
            <p:cNvSpPr/>
            <p:nvPr/>
          </p:nvSpPr>
          <p:spPr>
            <a:xfrm>
              <a:off x="0" y="0"/>
              <a:ext cx="6201664" cy="7466330"/>
            </a:xfrm>
            <a:custGeom>
              <a:avLst/>
              <a:gdLst/>
              <a:ahLst/>
              <a:cxnLst/>
              <a:rect l="l" t="t" r="r" b="b"/>
              <a:pathLst>
                <a:path w="6201664" h="7466330">
                  <a:moveTo>
                    <a:pt x="0" y="0"/>
                  </a:moveTo>
                  <a:lnTo>
                    <a:pt x="6201664" y="0"/>
                  </a:lnTo>
                  <a:lnTo>
                    <a:pt x="6201664" y="7466330"/>
                  </a:lnTo>
                  <a:lnTo>
                    <a:pt x="0" y="7466330"/>
                  </a:lnTo>
                </a:path>
              </a:pathLst>
            </a:custGeom>
            <a:grpFill/>
          </p:spPr>
        </p:sp>
      </p:grpSp>
      <p:grpSp>
        <p:nvGrpSpPr>
          <p:cNvPr id="4" name="Group 4"/>
          <p:cNvGrpSpPr/>
          <p:nvPr/>
        </p:nvGrpSpPr>
        <p:grpSpPr>
          <a:xfrm>
            <a:off x="12593787" y="3276350"/>
            <a:ext cx="4651232" cy="5599762"/>
            <a:chOff x="0" y="0"/>
            <a:chExt cx="6201642" cy="7466350"/>
          </a:xfrm>
          <a:solidFill>
            <a:srgbClr val="C00000"/>
          </a:solidFill>
        </p:grpSpPr>
        <p:sp>
          <p:nvSpPr>
            <p:cNvPr id="5" name="Freeform 5"/>
            <p:cNvSpPr/>
            <p:nvPr/>
          </p:nvSpPr>
          <p:spPr>
            <a:xfrm>
              <a:off x="0" y="0"/>
              <a:ext cx="6201664" cy="7466330"/>
            </a:xfrm>
            <a:custGeom>
              <a:avLst/>
              <a:gdLst/>
              <a:ahLst/>
              <a:cxnLst/>
              <a:rect l="l" t="t" r="r" b="b"/>
              <a:pathLst>
                <a:path w="6201664" h="7466330">
                  <a:moveTo>
                    <a:pt x="0" y="0"/>
                  </a:moveTo>
                  <a:lnTo>
                    <a:pt x="6201664" y="0"/>
                  </a:lnTo>
                  <a:lnTo>
                    <a:pt x="6201664" y="7466330"/>
                  </a:lnTo>
                  <a:lnTo>
                    <a:pt x="0" y="7466330"/>
                  </a:lnTo>
                </a:path>
              </a:pathLst>
            </a:custGeom>
            <a:grpFill/>
          </p:spPr>
        </p:sp>
      </p:grpSp>
      <p:grpSp>
        <p:nvGrpSpPr>
          <p:cNvPr id="6" name="Group 6"/>
          <p:cNvGrpSpPr/>
          <p:nvPr/>
        </p:nvGrpSpPr>
        <p:grpSpPr>
          <a:xfrm>
            <a:off x="6818385" y="3276350"/>
            <a:ext cx="4651232" cy="5599762"/>
            <a:chOff x="0" y="0"/>
            <a:chExt cx="6201642" cy="7466350"/>
          </a:xfrm>
          <a:solidFill>
            <a:srgbClr val="C00000"/>
          </a:solidFill>
        </p:grpSpPr>
        <p:sp>
          <p:nvSpPr>
            <p:cNvPr id="7" name="Freeform 7"/>
            <p:cNvSpPr/>
            <p:nvPr/>
          </p:nvSpPr>
          <p:spPr>
            <a:xfrm>
              <a:off x="0" y="0"/>
              <a:ext cx="6201664" cy="7466330"/>
            </a:xfrm>
            <a:custGeom>
              <a:avLst/>
              <a:gdLst/>
              <a:ahLst/>
              <a:cxnLst/>
              <a:rect l="l" t="t" r="r" b="b"/>
              <a:pathLst>
                <a:path w="6201664" h="7466330">
                  <a:moveTo>
                    <a:pt x="0" y="0"/>
                  </a:moveTo>
                  <a:lnTo>
                    <a:pt x="6201664" y="0"/>
                  </a:lnTo>
                  <a:lnTo>
                    <a:pt x="6201664" y="7466330"/>
                  </a:lnTo>
                  <a:lnTo>
                    <a:pt x="0" y="7466330"/>
                  </a:lnTo>
                </a:path>
              </a:pathLst>
            </a:custGeom>
            <a:grpFill/>
          </p:spPr>
        </p:sp>
      </p:grpSp>
      <p:grpSp>
        <p:nvGrpSpPr>
          <p:cNvPr id="14" name="Group 14"/>
          <p:cNvGrpSpPr/>
          <p:nvPr/>
        </p:nvGrpSpPr>
        <p:grpSpPr>
          <a:xfrm>
            <a:off x="0" y="519746"/>
            <a:ext cx="9144000" cy="1165718"/>
            <a:chOff x="0" y="0"/>
            <a:chExt cx="12192000" cy="1554290"/>
          </a:xfrm>
        </p:grpSpPr>
        <p:sp>
          <p:nvSpPr>
            <p:cNvPr id="15" name="Freeform 15"/>
            <p:cNvSpPr/>
            <p:nvPr/>
          </p:nvSpPr>
          <p:spPr>
            <a:xfrm>
              <a:off x="0" y="0"/>
              <a:ext cx="12192000" cy="1554226"/>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id="16" name="Group 16"/>
          <p:cNvGrpSpPr/>
          <p:nvPr/>
        </p:nvGrpSpPr>
        <p:grpSpPr>
          <a:xfrm>
            <a:off x="0" y="519746"/>
            <a:ext cx="936307" cy="1165718"/>
            <a:chOff x="0" y="0"/>
            <a:chExt cx="1248410" cy="1554290"/>
          </a:xfrm>
        </p:grpSpPr>
        <p:sp>
          <p:nvSpPr>
            <p:cNvPr id="17" name="Freeform 17"/>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21" name="TextBox 21"/>
          <p:cNvSpPr txBox="1"/>
          <p:nvPr/>
        </p:nvSpPr>
        <p:spPr>
          <a:xfrm>
            <a:off x="1238331" y="4071930"/>
            <a:ext cx="4260540" cy="492443"/>
          </a:xfrm>
          <a:prstGeom prst="rect">
            <a:avLst/>
          </a:prstGeom>
        </p:spPr>
        <p:txBody>
          <a:bodyPr lIns="0" tIns="0" rIns="0" bIns="0" rtlCol="0" anchor="t">
            <a:spAutoFit/>
          </a:bodyPr>
          <a:lstStyle/>
          <a:p>
            <a:pPr algn="ctr"/>
            <a:r>
              <a:rPr lang="en-IN" sz="3200" u="sng" dirty="0">
                <a:solidFill>
                  <a:schemeClr val="bg1"/>
                </a:solidFill>
              </a:rPr>
              <a:t>Flask </a:t>
            </a:r>
            <a:r>
              <a:rPr lang="en-US" sz="3200" u="sng" dirty="0">
                <a:solidFill>
                  <a:schemeClr val="bg1"/>
                </a:solidFill>
              </a:rPr>
              <a:t>:</a:t>
            </a:r>
          </a:p>
        </p:txBody>
      </p:sp>
      <p:sp>
        <p:nvSpPr>
          <p:cNvPr id="22" name="TextBox 22"/>
          <p:cNvSpPr txBox="1"/>
          <p:nvPr/>
        </p:nvSpPr>
        <p:spPr>
          <a:xfrm>
            <a:off x="1238331" y="6123372"/>
            <a:ext cx="4260540" cy="1938992"/>
          </a:xfrm>
          <a:prstGeom prst="rect">
            <a:avLst/>
          </a:prstGeom>
        </p:spPr>
        <p:txBody>
          <a:bodyPr lIns="0" tIns="0" rIns="0" bIns="0" rtlCol="0" anchor="t">
            <a:spAutoFit/>
          </a:bodyPr>
          <a:lstStyle/>
          <a:p>
            <a:r>
              <a:rPr lang="en-US" dirty="0">
                <a:solidFill>
                  <a:schemeClr val="bg1"/>
                </a:solidFill>
              </a:rPr>
              <a:t>A lightweight framework for building Python-based RESTful APIs.</a:t>
            </a:r>
            <a:br>
              <a:rPr lang="en-US" dirty="0">
                <a:solidFill>
                  <a:schemeClr val="bg1"/>
                </a:solidFill>
              </a:rPr>
            </a:br>
            <a:r>
              <a:rPr lang="en-US" dirty="0">
                <a:solidFill>
                  <a:schemeClr val="bg1"/>
                </a:solidFill>
              </a:rPr>
              <a:t>Simplifies routing and backend logic, enabling quick development.</a:t>
            </a:r>
            <a:br>
              <a:rPr lang="en-US" dirty="0">
                <a:solidFill>
                  <a:schemeClr val="bg1"/>
                </a:solidFill>
              </a:rPr>
            </a:br>
            <a:r>
              <a:rPr lang="en-US" dirty="0">
                <a:solidFill>
                  <a:schemeClr val="bg1"/>
                </a:solidFill>
              </a:rPr>
              <a:t>Supports extensions for features like authentication, database integration, and API structuring.</a:t>
            </a:r>
          </a:p>
        </p:txBody>
      </p:sp>
      <p:sp>
        <p:nvSpPr>
          <p:cNvPr id="23" name="TextBox 23"/>
          <p:cNvSpPr txBox="1"/>
          <p:nvPr/>
        </p:nvSpPr>
        <p:spPr>
          <a:xfrm>
            <a:off x="12789134" y="4000492"/>
            <a:ext cx="4260540" cy="461665"/>
          </a:xfrm>
          <a:prstGeom prst="rect">
            <a:avLst/>
          </a:prstGeom>
        </p:spPr>
        <p:txBody>
          <a:bodyPr lIns="0" tIns="0" rIns="0" bIns="0" rtlCol="0" anchor="t">
            <a:spAutoFit/>
          </a:bodyPr>
          <a:lstStyle/>
          <a:p>
            <a:pPr algn="ctr">
              <a:lnSpc>
                <a:spcPts val="3600"/>
              </a:lnSpc>
            </a:pPr>
            <a:r>
              <a:rPr lang="en-US" sz="3200" b="1" u="sng" dirty="0">
                <a:solidFill>
                  <a:schemeClr val="bg1"/>
                </a:solidFill>
              </a:rPr>
              <a:t>Database</a:t>
            </a:r>
            <a:r>
              <a:rPr lang="en-US" sz="3200" b="1" dirty="0">
                <a:solidFill>
                  <a:schemeClr val="bg1"/>
                </a:solidFill>
              </a:rPr>
              <a:t> </a:t>
            </a:r>
            <a:r>
              <a:rPr lang="en-US" sz="3200" b="1" u="sng" dirty="0">
                <a:solidFill>
                  <a:schemeClr val="bg1"/>
                </a:solidFill>
              </a:rPr>
              <a:t>Integration</a:t>
            </a:r>
            <a:endParaRPr lang="en-US" sz="3000" b="1" u="sng" dirty="0">
              <a:solidFill>
                <a:schemeClr val="bg1"/>
              </a:solidFill>
              <a:latin typeface="Futura Ultra-Bold"/>
              <a:ea typeface="Futura Ultra-Bold"/>
              <a:cs typeface="Futura Ultra-Bold"/>
              <a:sym typeface="Futura Ultra-Bold"/>
            </a:endParaRPr>
          </a:p>
        </p:txBody>
      </p:sp>
      <p:sp>
        <p:nvSpPr>
          <p:cNvPr id="24" name="TextBox 24"/>
          <p:cNvSpPr txBox="1"/>
          <p:nvPr/>
        </p:nvSpPr>
        <p:spPr>
          <a:xfrm>
            <a:off x="12789134" y="5786442"/>
            <a:ext cx="4260540" cy="1938992"/>
          </a:xfrm>
          <a:prstGeom prst="rect">
            <a:avLst/>
          </a:prstGeom>
        </p:spPr>
        <p:txBody>
          <a:bodyPr lIns="0" tIns="0" rIns="0" bIns="0" rtlCol="0" anchor="t">
            <a:spAutoFit/>
          </a:bodyPr>
          <a:lstStyle/>
          <a:p>
            <a:endParaRPr lang="en-US" dirty="0">
              <a:solidFill>
                <a:schemeClr val="bg1"/>
              </a:solidFill>
            </a:endParaRPr>
          </a:p>
          <a:p>
            <a:pPr lvl="1"/>
            <a:r>
              <a:rPr lang="en-US" b="1" dirty="0">
                <a:solidFill>
                  <a:schemeClr val="bg1"/>
                </a:solidFill>
              </a:rPr>
              <a:t>Entity</a:t>
            </a:r>
            <a:r>
              <a:rPr lang="en-US" dirty="0">
                <a:solidFill>
                  <a:schemeClr val="bg1"/>
                </a:solidFill>
              </a:rPr>
              <a:t>: Product (mapped to a products table).</a:t>
            </a:r>
          </a:p>
          <a:p>
            <a:pPr lvl="1"/>
            <a:r>
              <a:rPr lang="en-US" b="1" dirty="0">
                <a:solidFill>
                  <a:schemeClr val="bg1"/>
                </a:solidFill>
              </a:rPr>
              <a:t>Repository</a:t>
            </a:r>
            <a:r>
              <a:rPr lang="en-US" dirty="0">
                <a:solidFill>
                  <a:schemeClr val="bg1"/>
                </a:solidFill>
              </a:rPr>
              <a:t>: </a:t>
            </a:r>
            <a:r>
              <a:rPr lang="en-US" dirty="0" err="1">
                <a:solidFill>
                  <a:schemeClr val="bg1"/>
                </a:solidFill>
              </a:rPr>
              <a:t>ProductRepository</a:t>
            </a:r>
            <a:r>
              <a:rPr lang="en-US" dirty="0">
                <a:solidFill>
                  <a:schemeClr val="bg1"/>
                </a:solidFill>
              </a:rPr>
              <a:t> extends </a:t>
            </a:r>
            <a:r>
              <a:rPr lang="en-US" dirty="0" err="1">
                <a:solidFill>
                  <a:schemeClr val="bg1"/>
                </a:solidFill>
              </a:rPr>
              <a:t>JpaRepository</a:t>
            </a:r>
            <a:r>
              <a:rPr lang="en-US" dirty="0">
                <a:solidFill>
                  <a:schemeClr val="bg1"/>
                </a:solidFill>
              </a:rPr>
              <a:t>.</a:t>
            </a:r>
          </a:p>
          <a:p>
            <a:pPr lvl="1"/>
            <a:r>
              <a:rPr lang="en-US" dirty="0">
                <a:solidFill>
                  <a:schemeClr val="bg1"/>
                </a:solidFill>
              </a:rPr>
              <a:t>CRUD operations available via repository methods.</a:t>
            </a:r>
          </a:p>
        </p:txBody>
      </p:sp>
      <p:sp>
        <p:nvSpPr>
          <p:cNvPr id="25" name="TextBox 25"/>
          <p:cNvSpPr txBox="1"/>
          <p:nvPr/>
        </p:nvSpPr>
        <p:spPr>
          <a:xfrm>
            <a:off x="7013732" y="4000492"/>
            <a:ext cx="4260540" cy="923330"/>
          </a:xfrm>
          <a:prstGeom prst="rect">
            <a:avLst/>
          </a:prstGeom>
        </p:spPr>
        <p:txBody>
          <a:bodyPr lIns="0" tIns="0" rIns="0" bIns="0" rtlCol="0" anchor="t">
            <a:spAutoFit/>
          </a:bodyPr>
          <a:lstStyle/>
          <a:p>
            <a:pPr algn="ctr">
              <a:lnSpc>
                <a:spcPts val="3600"/>
              </a:lnSpc>
            </a:pPr>
            <a:r>
              <a:rPr lang="en-US" sz="3200" b="1" u="sng" dirty="0">
                <a:solidFill>
                  <a:schemeClr val="bg1"/>
                </a:solidFill>
              </a:rPr>
              <a:t>Key Functionalities Developed</a:t>
            </a:r>
            <a:endParaRPr lang="en-US" sz="3000" b="1" u="sng" dirty="0">
              <a:solidFill>
                <a:schemeClr val="bg1"/>
              </a:solidFill>
              <a:latin typeface="Futura Ultra-Bold"/>
              <a:ea typeface="Futura Ultra-Bold"/>
              <a:cs typeface="Futura Ultra-Bold"/>
              <a:sym typeface="Futura Ultra-Bold"/>
            </a:endParaRPr>
          </a:p>
        </p:txBody>
      </p:sp>
      <p:sp>
        <p:nvSpPr>
          <p:cNvPr id="27" name="TextBox 27"/>
          <p:cNvSpPr txBox="1"/>
          <p:nvPr/>
        </p:nvSpPr>
        <p:spPr>
          <a:xfrm>
            <a:off x="1028700" y="754942"/>
            <a:ext cx="6375082" cy="551433"/>
          </a:xfrm>
          <a:prstGeom prst="rect">
            <a:avLst/>
          </a:prstGeom>
        </p:spPr>
        <p:txBody>
          <a:bodyPr lIns="0" tIns="0" rIns="0" bIns="0" rtlCol="0" anchor="t">
            <a:spAutoFit/>
          </a:bodyPr>
          <a:lstStyle/>
          <a:p>
            <a:pPr>
              <a:lnSpc>
                <a:spcPts val="4320"/>
              </a:lnSpc>
            </a:pPr>
            <a:r>
              <a:rPr lang="en-US" sz="3600" b="1" dirty="0"/>
              <a:t>Backend Development Overview</a:t>
            </a:r>
            <a:endParaRPr lang="en-US" sz="3600" b="1" dirty="0">
              <a:solidFill>
                <a:srgbClr val="000000"/>
              </a:solidFill>
              <a:latin typeface="Futura Ultra-Bold"/>
              <a:ea typeface="Futura Ultra-Bold"/>
              <a:cs typeface="Futura Ultra-Bold"/>
              <a:sym typeface="Futura Ultra-Bold"/>
            </a:endParaRPr>
          </a:p>
        </p:txBody>
      </p:sp>
      <p:sp>
        <p:nvSpPr>
          <p:cNvPr id="29" name="Rectangle 28"/>
          <p:cNvSpPr/>
          <p:nvPr/>
        </p:nvSpPr>
        <p:spPr>
          <a:xfrm>
            <a:off x="6929422" y="5596974"/>
            <a:ext cx="4429124" cy="3046988"/>
          </a:xfrm>
          <a:prstGeom prst="rect">
            <a:avLst/>
          </a:prstGeom>
        </p:spPr>
        <p:txBody>
          <a:bodyPr wrap="square">
            <a:spAutoFit/>
          </a:bodyPr>
          <a:lstStyle/>
          <a:p>
            <a:pPr lvl="0" fontAlgn="base">
              <a:spcBef>
                <a:spcPct val="0"/>
              </a:spcBef>
              <a:spcAft>
                <a:spcPct val="0"/>
              </a:spcAft>
              <a:buFontTx/>
              <a:buChar char="•"/>
            </a:pPr>
            <a:r>
              <a:rPr lang="en-US" b="1" dirty="0">
                <a:solidFill>
                  <a:schemeClr val="bg1"/>
                </a:solidFill>
                <a:latin typeface="Arial" pitchFamily="34" charset="0"/>
                <a:cs typeface="Arial" pitchFamily="34" charset="0"/>
              </a:rPr>
              <a:t>User Authentication &amp; Authorization</a:t>
            </a:r>
            <a:r>
              <a:rPr lang="en-US" dirty="0">
                <a:solidFill>
                  <a:schemeClr val="bg1"/>
                </a:solidFill>
                <a:latin typeface="Arial" pitchFamily="34" charset="0"/>
                <a:cs typeface="Arial" pitchFamily="34" charset="0"/>
              </a:rPr>
              <a:t>:</a:t>
            </a:r>
          </a:p>
          <a:p>
            <a:pPr lvl="0" eaLnBrk="0" fontAlgn="base" hangingPunct="0">
              <a:spcBef>
                <a:spcPct val="0"/>
              </a:spcBef>
              <a:spcAft>
                <a:spcPct val="0"/>
              </a:spcAft>
              <a:buFontTx/>
              <a:buChar char="•"/>
            </a:pPr>
            <a:r>
              <a:rPr lang="en-US" dirty="0">
                <a:solidFill>
                  <a:schemeClr val="bg1"/>
                </a:solidFill>
                <a:latin typeface="Arial" pitchFamily="34" charset="0"/>
                <a:cs typeface="Arial" pitchFamily="34" charset="0"/>
              </a:rPr>
              <a:t>JWT-based authentication for secure user sessions.</a:t>
            </a:r>
          </a:p>
          <a:p>
            <a:pPr lvl="0" eaLnBrk="0" fontAlgn="base" hangingPunct="0">
              <a:spcBef>
                <a:spcPct val="0"/>
              </a:spcBef>
              <a:spcAft>
                <a:spcPct val="0"/>
              </a:spcAft>
              <a:buFontTx/>
              <a:buChar char="•"/>
            </a:pPr>
            <a:r>
              <a:rPr lang="en-US" dirty="0">
                <a:solidFill>
                  <a:schemeClr val="bg1"/>
                </a:solidFill>
                <a:latin typeface="Arial" pitchFamily="34" charset="0"/>
                <a:cs typeface="Arial" pitchFamily="34" charset="0"/>
              </a:rPr>
              <a:t>Role-based authorization for controlling access to resources.</a:t>
            </a:r>
          </a:p>
          <a:p>
            <a:pPr lvl="0" eaLnBrk="0" fontAlgn="base" hangingPunct="0">
              <a:spcBef>
                <a:spcPct val="0"/>
              </a:spcBef>
              <a:spcAft>
                <a:spcPct val="0"/>
              </a:spcAft>
              <a:buFontTx/>
              <a:buChar char="•"/>
            </a:pPr>
            <a:r>
              <a:rPr lang="en-US" b="1" dirty="0">
                <a:solidFill>
                  <a:schemeClr val="bg1"/>
                </a:solidFill>
                <a:latin typeface="Arial" pitchFamily="34" charset="0"/>
                <a:cs typeface="Arial" pitchFamily="34" charset="0"/>
              </a:rPr>
              <a:t>CRUD Operations</a:t>
            </a:r>
            <a:r>
              <a:rPr lang="en-US" dirty="0">
                <a:solidFill>
                  <a:schemeClr val="bg1"/>
                </a:solidFill>
                <a:latin typeface="Arial" pitchFamily="34" charset="0"/>
                <a:cs typeface="Arial" pitchFamily="34" charset="0"/>
              </a:rPr>
              <a:t>:</a:t>
            </a:r>
          </a:p>
          <a:p>
            <a:pPr lvl="0" eaLnBrk="0" fontAlgn="base" hangingPunct="0">
              <a:spcBef>
                <a:spcPct val="0"/>
              </a:spcBef>
              <a:spcAft>
                <a:spcPct val="0"/>
              </a:spcAft>
              <a:buFontTx/>
              <a:buChar char="•"/>
            </a:pPr>
            <a:r>
              <a:rPr lang="en-US" dirty="0">
                <a:solidFill>
                  <a:schemeClr val="bg1"/>
                </a:solidFill>
                <a:latin typeface="Arial" pitchFamily="34" charset="0"/>
                <a:cs typeface="Arial" pitchFamily="34" charset="0"/>
              </a:rPr>
              <a:t>Endpoints for Create, Read, Update, and Delete functionalities.</a:t>
            </a:r>
          </a:p>
          <a:p>
            <a:pPr lvl="0" eaLnBrk="0" fontAlgn="base" hangingPunct="0">
              <a:spcBef>
                <a:spcPct val="0"/>
              </a:spcBef>
              <a:spcAft>
                <a:spcPct val="0"/>
              </a:spcAft>
              <a:buFontTx/>
              <a:buChar char="•"/>
            </a:pPr>
            <a:r>
              <a:rPr lang="en-US" dirty="0">
                <a:solidFill>
                  <a:schemeClr val="bg1"/>
                </a:solidFill>
                <a:latin typeface="Arial" pitchFamily="34" charset="0"/>
                <a:cs typeface="Arial" pitchFamily="34" charset="0"/>
              </a:rPr>
              <a:t>Handling HTTP methods: </a:t>
            </a:r>
            <a:r>
              <a:rPr lang="en-US" sz="1000" dirty="0">
                <a:solidFill>
                  <a:schemeClr val="bg1"/>
                </a:solidFill>
                <a:latin typeface="Arial Unicode MS" pitchFamily="34" charset="-128"/>
                <a:cs typeface="Arial" pitchFamily="34" charset="0"/>
              </a:rPr>
              <a:t>POST</a:t>
            </a:r>
            <a:r>
              <a:rPr lang="en-US" sz="1200" dirty="0">
                <a:solidFill>
                  <a:schemeClr val="bg1"/>
                </a:solidFill>
                <a:latin typeface="Arial" pitchFamily="34" charset="0"/>
                <a:cs typeface="Arial" pitchFamily="34" charset="0"/>
              </a:rPr>
              <a:t>, </a:t>
            </a:r>
            <a:r>
              <a:rPr lang="en-US" sz="1000" dirty="0">
                <a:solidFill>
                  <a:schemeClr val="bg1"/>
                </a:solidFill>
                <a:latin typeface="Arial Unicode MS" pitchFamily="34" charset="-128"/>
                <a:cs typeface="Arial" pitchFamily="34" charset="0"/>
              </a:rPr>
              <a:t>GET</a:t>
            </a:r>
            <a:r>
              <a:rPr lang="en-US" sz="1200" dirty="0">
                <a:solidFill>
                  <a:schemeClr val="bg1"/>
                </a:solidFill>
                <a:latin typeface="Arial" pitchFamily="34" charset="0"/>
                <a:cs typeface="Arial" pitchFamily="34" charset="0"/>
              </a:rPr>
              <a:t>, </a:t>
            </a:r>
            <a:r>
              <a:rPr lang="en-US" sz="1000" dirty="0">
                <a:solidFill>
                  <a:schemeClr val="bg1"/>
                </a:solidFill>
                <a:latin typeface="Arial Unicode MS" pitchFamily="34" charset="-128"/>
                <a:cs typeface="Arial" pitchFamily="34" charset="0"/>
              </a:rPr>
              <a:t>PUT</a:t>
            </a:r>
            <a:r>
              <a:rPr lang="en-US" sz="1200" dirty="0">
                <a:solidFill>
                  <a:schemeClr val="bg1"/>
                </a:solidFill>
                <a:latin typeface="Arial" pitchFamily="34" charset="0"/>
                <a:cs typeface="Arial" pitchFamily="34" charset="0"/>
              </a:rPr>
              <a:t>, </a:t>
            </a:r>
            <a:r>
              <a:rPr lang="en-US" sz="1000" dirty="0">
                <a:solidFill>
                  <a:schemeClr val="bg1"/>
                </a:solidFill>
                <a:latin typeface="Arial Unicode MS" pitchFamily="34" charset="-128"/>
                <a:cs typeface="Arial" pitchFamily="34" charset="0"/>
              </a:rPr>
              <a:t>DELETE</a:t>
            </a:r>
            <a:r>
              <a:rPr lang="en-US" sz="1200" dirty="0">
                <a:solidFill>
                  <a:schemeClr val="bg1"/>
                </a:solidFill>
                <a:latin typeface="Arial" pitchFamily="34" charset="0"/>
                <a:cs typeface="Arial" pitchFamily="34" charset="0"/>
              </a:rPr>
              <a:t>.</a:t>
            </a:r>
            <a:endParaRPr lang="en-US" dirty="0">
              <a:solidFill>
                <a:schemeClr val="bg1"/>
              </a:solidFill>
              <a:latin typeface="Arial" pitchFamily="34" charset="0"/>
              <a:cs typeface="Arial" pitchFamily="34" charset="0"/>
            </a:endParaRPr>
          </a:p>
          <a:p>
            <a:pPr lvl="0" eaLnBrk="0" fontAlgn="base" hangingPunct="0">
              <a:spcBef>
                <a:spcPct val="0"/>
              </a:spcBef>
              <a:spcAft>
                <a:spcPct val="0"/>
              </a:spcAft>
            </a:pPr>
            <a:endParaRPr lang="en-US" dirty="0">
              <a:solidFill>
                <a:schemeClr val="bg1"/>
              </a:solidFill>
              <a:latin typeface="Arial" pitchFamily="34" charset="0"/>
              <a:cs typeface="Arial" pitchFamily="34" charset="0"/>
            </a:endParaRPr>
          </a:p>
        </p:txBody>
      </p:sp>
      <p:sp>
        <p:nvSpPr>
          <p:cNvPr id="30" name="Freeform 13"/>
          <p:cNvSpPr/>
          <p:nvPr/>
        </p:nvSpPr>
        <p:spPr>
          <a:xfrm>
            <a:off x="15787734" y="285716"/>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0" y="519746"/>
            <a:ext cx="9144000" cy="1165718"/>
            <a:chOff x="0" y="0"/>
            <a:chExt cx="12192000" cy="1554290"/>
          </a:xfrm>
        </p:grpSpPr>
        <p:sp>
          <p:nvSpPr>
            <p:cNvPr id="11" name="Freeform 11"/>
            <p:cNvSpPr/>
            <p:nvPr/>
          </p:nvSpPr>
          <p:spPr>
            <a:xfrm>
              <a:off x="0" y="0"/>
              <a:ext cx="12192000" cy="1554226"/>
            </a:xfrm>
            <a:custGeom>
              <a:avLst/>
              <a:gdLst/>
              <a:ahLst/>
              <a:cxnLst/>
              <a:rect l="l" t="t" r="r" b="b"/>
              <a:pathLst>
                <a:path w="12192000" h="1554226">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id="12" name="Group 12"/>
          <p:cNvGrpSpPr/>
          <p:nvPr/>
        </p:nvGrpSpPr>
        <p:grpSpPr>
          <a:xfrm>
            <a:off x="0" y="519746"/>
            <a:ext cx="936307" cy="1165718"/>
            <a:chOff x="0" y="0"/>
            <a:chExt cx="1248410" cy="1554290"/>
          </a:xfrm>
        </p:grpSpPr>
        <p:sp>
          <p:nvSpPr>
            <p:cNvPr id="13" name="Freeform 13"/>
            <p:cNvSpPr/>
            <p:nvPr/>
          </p:nvSpPr>
          <p:spPr>
            <a:xfrm>
              <a:off x="0" y="0"/>
              <a:ext cx="1248410" cy="1554353"/>
            </a:xfrm>
            <a:custGeom>
              <a:avLst/>
              <a:gdLst/>
              <a:ahLst/>
              <a:cxnLst/>
              <a:rect l="l" t="t" r="r" b="b"/>
              <a:pathLst>
                <a:path w="1248410" h="1554353">
                  <a:moveTo>
                    <a:pt x="0" y="0"/>
                  </a:moveTo>
                  <a:lnTo>
                    <a:pt x="471297" y="0"/>
                  </a:lnTo>
                  <a:lnTo>
                    <a:pt x="1248410" y="777113"/>
                  </a:lnTo>
                  <a:lnTo>
                    <a:pt x="471297" y="1554353"/>
                  </a:lnTo>
                  <a:lnTo>
                    <a:pt x="0" y="1554353"/>
                  </a:lnTo>
                  <a:lnTo>
                    <a:pt x="0" y="0"/>
                  </a:lnTo>
                  <a:close/>
                </a:path>
              </a:pathLst>
            </a:custGeom>
            <a:solidFill>
              <a:srgbClr val="E72929"/>
            </a:solidFill>
          </p:spPr>
        </p:sp>
      </p:grpSp>
      <p:sp>
        <p:nvSpPr>
          <p:cNvPr id="26" name="TextBox 26"/>
          <p:cNvSpPr txBox="1"/>
          <p:nvPr/>
        </p:nvSpPr>
        <p:spPr>
          <a:xfrm>
            <a:off x="1028700" y="754942"/>
            <a:ext cx="6375082" cy="551433"/>
          </a:xfrm>
          <a:prstGeom prst="rect">
            <a:avLst/>
          </a:prstGeom>
        </p:spPr>
        <p:txBody>
          <a:bodyPr lIns="0" tIns="0" rIns="0" bIns="0" rtlCol="0" anchor="t">
            <a:spAutoFit/>
          </a:bodyPr>
          <a:lstStyle/>
          <a:p>
            <a:pPr>
              <a:lnSpc>
                <a:spcPts val="4320"/>
              </a:lnSpc>
            </a:pPr>
            <a:r>
              <a:rPr lang="en-US" sz="3600" b="1" dirty="0"/>
              <a:t>Database Design</a:t>
            </a:r>
            <a:endParaRPr lang="en-US" sz="3600" b="1" dirty="0">
              <a:solidFill>
                <a:srgbClr val="000000"/>
              </a:solidFill>
              <a:latin typeface="Futura Ultra-Bold"/>
              <a:ea typeface="Futura Ultra-Bold"/>
              <a:cs typeface="Futura Ultra-Bold"/>
              <a:sym typeface="Futura Ultra-Bold"/>
            </a:endParaRPr>
          </a:p>
        </p:txBody>
      </p:sp>
      <p:sp>
        <p:nvSpPr>
          <p:cNvPr id="29" name="Freeform 13"/>
          <p:cNvSpPr/>
          <p:nvPr/>
        </p:nvSpPr>
        <p:spPr>
          <a:xfrm>
            <a:off x="15573420" y="285716"/>
            <a:ext cx="2118566" cy="999182"/>
          </a:xfrm>
          <a:custGeom>
            <a:avLst/>
            <a:gdLst/>
            <a:ahLst/>
            <a:cxnLst/>
            <a:rect l="l" t="t" r="r" b="b"/>
            <a:pathLst>
              <a:path w="2118566" h="999182">
                <a:moveTo>
                  <a:pt x="0" y="0"/>
                </a:moveTo>
                <a:lnTo>
                  <a:pt x="2118565" y="0"/>
                </a:lnTo>
                <a:lnTo>
                  <a:pt x="2118565" y="999182"/>
                </a:lnTo>
                <a:lnTo>
                  <a:pt x="0" y="999182"/>
                </a:lnTo>
                <a:lnTo>
                  <a:pt x="0" y="0"/>
                </a:lnTo>
                <a:close/>
              </a:path>
            </a:pathLst>
          </a:custGeom>
          <a:blipFill>
            <a:blip r:embed="rId2"/>
            <a:stretch>
              <a:fillRect/>
            </a:stretch>
          </a:blipFill>
        </p:spPr>
      </p:sp>
      <p:pic>
        <p:nvPicPr>
          <p:cNvPr id="3" name="Picture 2">
            <a:extLst>
              <a:ext uri="{FF2B5EF4-FFF2-40B4-BE49-F238E27FC236}">
                <a16:creationId xmlns="" xmlns:a16="http://schemas.microsoft.com/office/drawing/2014/main" id="{288DF1E3-8432-2C99-2BD6-DCC5AC052916}"/>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239344" y="2412186"/>
            <a:ext cx="11089231" cy="67637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1908</Words>
  <Application>Microsoft Office PowerPoint</Application>
  <PresentationFormat>Custom</PresentationFormat>
  <Paragraphs>225</Paragraphs>
  <Slides>18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Future-ultra bold</vt:lpstr>
      <vt:lpstr>Futura Ultra-Bold</vt:lpstr>
      <vt:lpstr>Calibri</vt:lpstr>
      <vt:lpstr>Futura</vt:lpstr>
      <vt:lpstr>Arial Unicode MS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Asus</dc:creator>
  <cp:lastModifiedBy>Abdul Ahad</cp:lastModifiedBy>
  <cp:revision>36</cp:revision>
  <dcterms:created xsi:type="dcterms:W3CDTF">2006-08-16T00:00:00Z</dcterms:created>
  <dcterms:modified xsi:type="dcterms:W3CDTF">2025-05-18T10:02:29Z</dcterms:modified>
  <dc:identifier>DAGjNdjYalQ</dc:identifier>
</cp:coreProperties>
</file>